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Default Extension="png" ContentType="image/png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/Relationships>

</file>

<file path=ppt/media/image1.jpg>
</file>

<file path=ppt/media/image10.png>
</file>

<file path=ppt/media/image11.jpg>
</file>

<file path=ppt/media/image12.jp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800" b="1" i="0">
                <a:solidFill>
                  <a:schemeClr val="bg1"/>
                </a:solidFill>
                <a:latin typeface="Roboto"/>
                <a:cs typeface="Roboto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800" b="1" i="0">
                <a:solidFill>
                  <a:schemeClr val="bg1"/>
                </a:solidFill>
                <a:latin typeface="Roboto"/>
                <a:cs typeface="Roboto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800" b="1" i="0">
                <a:solidFill>
                  <a:schemeClr val="bg1"/>
                </a:solidFill>
                <a:latin typeface="Roboto"/>
                <a:cs typeface="Roboto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283310" y="2808496"/>
            <a:ext cx="13721379" cy="45059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800" b="1" i="0">
                <a:solidFill>
                  <a:schemeClr val="bg1"/>
                </a:solidFill>
                <a:latin typeface="Roboto"/>
                <a:cs typeface="Roboto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36946" y="2720102"/>
            <a:ext cx="17614107" cy="4216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geeksforgeeks.org/" TargetMode="External"/><Relationship Id="rId3" Type="http://schemas.openxmlformats.org/officeDocument/2006/relationships/hyperlink" Target="http://www.khanacademy.org/computing/computer-programming" TargetMode="External"/><Relationship Id="rId4" Type="http://schemas.openxmlformats.org/officeDocument/2006/relationships/hyperlink" Target="http://www.techopedia.com/definition/14862/fetch-decode-execute-cycle" TargetMode="External"/><Relationship Id="rId5" Type="http://schemas.openxmlformats.org/officeDocument/2006/relationships/hyperlink" Target="http://www.redhat.com/sysadmin/memory-management-linux" TargetMode="External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Relationship Id="rId3" Type="http://schemas.openxmlformats.org/officeDocument/2006/relationships/image" Target="../media/image10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3815" rIns="0" bIns="0" rtlCol="0" vert="horz">
            <a:spAutoFit/>
          </a:bodyPr>
          <a:lstStyle/>
          <a:p>
            <a:pPr marL="12700" marR="5080">
              <a:lnSpc>
                <a:spcPts val="11740"/>
              </a:lnSpc>
              <a:spcBef>
                <a:spcPts val="345"/>
              </a:spcBef>
            </a:pPr>
            <a:r>
              <a:rPr dirty="0" spc="70"/>
              <a:t>Como </a:t>
            </a:r>
            <a:r>
              <a:rPr dirty="0"/>
              <a:t>um </a:t>
            </a:r>
            <a:r>
              <a:rPr dirty="0" spc="50"/>
              <a:t>programa </a:t>
            </a:r>
            <a:r>
              <a:rPr dirty="0" spc="190"/>
              <a:t>é </a:t>
            </a:r>
            <a:r>
              <a:rPr dirty="0" spc="195"/>
              <a:t> </a:t>
            </a:r>
            <a:r>
              <a:rPr dirty="0" spc="40"/>
              <a:t>executado </a:t>
            </a:r>
            <a:r>
              <a:rPr dirty="0" spc="35"/>
              <a:t>internamente </a:t>
            </a:r>
            <a:r>
              <a:rPr dirty="0" spc="-2430"/>
              <a:t> </a:t>
            </a:r>
            <a:r>
              <a:rPr dirty="0"/>
              <a:t>no </a:t>
            </a:r>
            <a:r>
              <a:rPr dirty="0" spc="15"/>
              <a:t>computador?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6946" y="1012862"/>
            <a:ext cx="7221220" cy="5892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700" spc="120">
                <a:solidFill>
                  <a:srgbClr val="FFBE40"/>
                </a:solidFill>
              </a:rPr>
              <a:t>REFERÊNCIAS</a:t>
            </a:r>
            <a:r>
              <a:rPr dirty="0" sz="3700" spc="180">
                <a:solidFill>
                  <a:srgbClr val="FFBE40"/>
                </a:solidFill>
              </a:rPr>
              <a:t> </a:t>
            </a:r>
            <a:r>
              <a:rPr dirty="0" sz="3700" spc="120">
                <a:solidFill>
                  <a:srgbClr val="FFBE40"/>
                </a:solidFill>
              </a:rPr>
              <a:t>BIBLIOGRÁFICAS</a:t>
            </a:r>
            <a:endParaRPr sz="3700"/>
          </a:p>
        </p:txBody>
      </p:sp>
      <p:sp>
        <p:nvSpPr>
          <p:cNvPr id="3" name="object 3"/>
          <p:cNvSpPr/>
          <p:nvPr/>
        </p:nvSpPr>
        <p:spPr>
          <a:xfrm>
            <a:off x="901750" y="3200234"/>
            <a:ext cx="4784725" cy="28575"/>
          </a:xfrm>
          <a:custGeom>
            <a:avLst/>
            <a:gdLst/>
            <a:ahLst/>
            <a:cxnLst/>
            <a:rect l="l" t="t" r="r" b="b"/>
            <a:pathLst>
              <a:path w="4784725" h="28575">
                <a:moveTo>
                  <a:pt x="4784712" y="0"/>
                </a:moveTo>
                <a:lnTo>
                  <a:pt x="3356876" y="0"/>
                </a:lnTo>
                <a:lnTo>
                  <a:pt x="1885315" y="0"/>
                </a:lnTo>
                <a:lnTo>
                  <a:pt x="0" y="0"/>
                </a:lnTo>
                <a:lnTo>
                  <a:pt x="0" y="28575"/>
                </a:lnTo>
                <a:lnTo>
                  <a:pt x="1885315" y="28575"/>
                </a:lnTo>
                <a:lnTo>
                  <a:pt x="3356876" y="28575"/>
                </a:lnTo>
                <a:lnTo>
                  <a:pt x="4784712" y="28575"/>
                </a:lnTo>
                <a:lnTo>
                  <a:pt x="478471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349646" y="3724107"/>
            <a:ext cx="11311255" cy="28575"/>
          </a:xfrm>
          <a:custGeom>
            <a:avLst/>
            <a:gdLst/>
            <a:ahLst/>
            <a:cxnLst/>
            <a:rect l="l" t="t" r="r" b="b"/>
            <a:pathLst>
              <a:path w="11311255" h="28575">
                <a:moveTo>
                  <a:pt x="442517" y="28448"/>
                </a:moveTo>
                <a:lnTo>
                  <a:pt x="0" y="28448"/>
                </a:lnTo>
                <a:lnTo>
                  <a:pt x="0" y="0"/>
                </a:lnTo>
                <a:lnTo>
                  <a:pt x="442517" y="0"/>
                </a:lnTo>
                <a:lnTo>
                  <a:pt x="442517" y="28448"/>
                </a:lnTo>
                <a:close/>
              </a:path>
              <a:path w="11311255" h="28575">
                <a:moveTo>
                  <a:pt x="552112" y="28448"/>
                </a:moveTo>
                <a:lnTo>
                  <a:pt x="442517" y="28448"/>
                </a:lnTo>
                <a:lnTo>
                  <a:pt x="442517" y="0"/>
                </a:lnTo>
                <a:lnTo>
                  <a:pt x="552112" y="0"/>
                </a:lnTo>
                <a:lnTo>
                  <a:pt x="552112" y="28448"/>
                </a:lnTo>
                <a:close/>
              </a:path>
              <a:path w="11311255" h="28575">
                <a:moveTo>
                  <a:pt x="4512009" y="28448"/>
                </a:moveTo>
                <a:lnTo>
                  <a:pt x="552112" y="28448"/>
                </a:lnTo>
                <a:lnTo>
                  <a:pt x="552112" y="0"/>
                </a:lnTo>
                <a:lnTo>
                  <a:pt x="4512009" y="0"/>
                </a:lnTo>
                <a:lnTo>
                  <a:pt x="4512009" y="28448"/>
                </a:lnTo>
                <a:close/>
              </a:path>
              <a:path w="11311255" h="28575">
                <a:moveTo>
                  <a:pt x="5222800" y="28448"/>
                </a:moveTo>
                <a:lnTo>
                  <a:pt x="4512009" y="28448"/>
                </a:lnTo>
                <a:lnTo>
                  <a:pt x="4512009" y="0"/>
                </a:lnTo>
                <a:lnTo>
                  <a:pt x="5222800" y="0"/>
                </a:lnTo>
                <a:lnTo>
                  <a:pt x="5222800" y="28448"/>
                </a:lnTo>
                <a:close/>
              </a:path>
              <a:path w="11311255" h="28575">
                <a:moveTo>
                  <a:pt x="6207452" y="28448"/>
                </a:moveTo>
                <a:lnTo>
                  <a:pt x="5222800" y="28448"/>
                </a:lnTo>
                <a:lnTo>
                  <a:pt x="5222800" y="0"/>
                </a:lnTo>
                <a:lnTo>
                  <a:pt x="6207452" y="0"/>
                </a:lnTo>
                <a:lnTo>
                  <a:pt x="6207452" y="28448"/>
                </a:lnTo>
                <a:close/>
              </a:path>
              <a:path w="11311255" h="28575">
                <a:moveTo>
                  <a:pt x="6942832" y="28448"/>
                </a:moveTo>
                <a:lnTo>
                  <a:pt x="6207452" y="28448"/>
                </a:lnTo>
                <a:lnTo>
                  <a:pt x="6207452" y="0"/>
                </a:lnTo>
                <a:lnTo>
                  <a:pt x="6942832" y="0"/>
                </a:lnTo>
                <a:lnTo>
                  <a:pt x="6942832" y="28448"/>
                </a:lnTo>
                <a:close/>
              </a:path>
              <a:path w="11311255" h="28575">
                <a:moveTo>
                  <a:pt x="7176654" y="28448"/>
                </a:moveTo>
                <a:lnTo>
                  <a:pt x="6942832" y="28448"/>
                </a:lnTo>
                <a:lnTo>
                  <a:pt x="6942832" y="0"/>
                </a:lnTo>
                <a:lnTo>
                  <a:pt x="7176654" y="0"/>
                </a:lnTo>
                <a:lnTo>
                  <a:pt x="7176654" y="28448"/>
                </a:lnTo>
                <a:close/>
              </a:path>
              <a:path w="11311255" h="28575">
                <a:moveTo>
                  <a:pt x="8051711" y="28448"/>
                </a:moveTo>
                <a:lnTo>
                  <a:pt x="7176654" y="28448"/>
                </a:lnTo>
                <a:lnTo>
                  <a:pt x="7176654" y="0"/>
                </a:lnTo>
                <a:lnTo>
                  <a:pt x="8051711" y="0"/>
                </a:lnTo>
                <a:lnTo>
                  <a:pt x="8051711" y="28448"/>
                </a:lnTo>
                <a:close/>
              </a:path>
              <a:path w="11311255" h="28575">
                <a:moveTo>
                  <a:pt x="8161306" y="28448"/>
                </a:moveTo>
                <a:lnTo>
                  <a:pt x="8051711" y="28448"/>
                </a:lnTo>
                <a:lnTo>
                  <a:pt x="8051711" y="0"/>
                </a:lnTo>
                <a:lnTo>
                  <a:pt x="8161306" y="0"/>
                </a:lnTo>
                <a:lnTo>
                  <a:pt x="8161306" y="28448"/>
                </a:lnTo>
                <a:close/>
              </a:path>
              <a:path w="11311255" h="28575">
                <a:moveTo>
                  <a:pt x="9026611" y="28448"/>
                </a:moveTo>
                <a:lnTo>
                  <a:pt x="8161306" y="28448"/>
                </a:lnTo>
                <a:lnTo>
                  <a:pt x="8161306" y="0"/>
                </a:lnTo>
                <a:lnTo>
                  <a:pt x="9026611" y="0"/>
                </a:lnTo>
                <a:lnTo>
                  <a:pt x="9026611" y="28448"/>
                </a:lnTo>
                <a:close/>
              </a:path>
              <a:path w="11311255" h="28575">
                <a:moveTo>
                  <a:pt x="9136206" y="28448"/>
                </a:moveTo>
                <a:lnTo>
                  <a:pt x="9026611" y="28448"/>
                </a:lnTo>
                <a:lnTo>
                  <a:pt x="9026611" y="0"/>
                </a:lnTo>
                <a:lnTo>
                  <a:pt x="9136206" y="0"/>
                </a:lnTo>
                <a:lnTo>
                  <a:pt x="9136206" y="28448"/>
                </a:lnTo>
                <a:close/>
              </a:path>
              <a:path w="11311255" h="28575">
                <a:moveTo>
                  <a:pt x="9583355" y="28448"/>
                </a:moveTo>
                <a:lnTo>
                  <a:pt x="9136206" y="28448"/>
                </a:lnTo>
                <a:lnTo>
                  <a:pt x="9136206" y="0"/>
                </a:lnTo>
                <a:lnTo>
                  <a:pt x="9583355" y="0"/>
                </a:lnTo>
                <a:lnTo>
                  <a:pt x="9583355" y="28448"/>
                </a:lnTo>
                <a:close/>
              </a:path>
              <a:path w="11311255" h="28575">
                <a:moveTo>
                  <a:pt x="9817178" y="28448"/>
                </a:moveTo>
                <a:lnTo>
                  <a:pt x="9583355" y="28448"/>
                </a:lnTo>
                <a:lnTo>
                  <a:pt x="9583355" y="0"/>
                </a:lnTo>
                <a:lnTo>
                  <a:pt x="9817178" y="0"/>
                </a:lnTo>
                <a:lnTo>
                  <a:pt x="9817178" y="28448"/>
                </a:lnTo>
                <a:close/>
              </a:path>
              <a:path w="11311255" h="28575">
                <a:moveTo>
                  <a:pt x="9817178" y="27559"/>
                </a:moveTo>
                <a:lnTo>
                  <a:pt x="9817178" y="0"/>
                </a:lnTo>
                <a:lnTo>
                  <a:pt x="11089564" y="0"/>
                </a:lnTo>
                <a:lnTo>
                  <a:pt x="11089564" y="22479"/>
                </a:lnTo>
                <a:lnTo>
                  <a:pt x="9817178" y="27559"/>
                </a:lnTo>
                <a:close/>
              </a:path>
              <a:path w="11311255" h="28575">
                <a:moveTo>
                  <a:pt x="11311234" y="28448"/>
                </a:moveTo>
                <a:lnTo>
                  <a:pt x="9817178" y="28448"/>
                </a:lnTo>
                <a:lnTo>
                  <a:pt x="9817178" y="27559"/>
                </a:lnTo>
                <a:lnTo>
                  <a:pt x="11089564" y="22479"/>
                </a:lnTo>
                <a:lnTo>
                  <a:pt x="11089564" y="0"/>
                </a:lnTo>
                <a:lnTo>
                  <a:pt x="11311234" y="0"/>
                </a:lnTo>
                <a:lnTo>
                  <a:pt x="11311234" y="2844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901750" y="4247984"/>
            <a:ext cx="14892019" cy="28575"/>
          </a:xfrm>
          <a:custGeom>
            <a:avLst/>
            <a:gdLst/>
            <a:ahLst/>
            <a:cxnLst/>
            <a:rect l="l" t="t" r="r" b="b"/>
            <a:pathLst>
              <a:path w="14892019" h="28575">
                <a:moveTo>
                  <a:pt x="14891931" y="0"/>
                </a:moveTo>
                <a:lnTo>
                  <a:pt x="14891931" y="0"/>
                </a:lnTo>
                <a:lnTo>
                  <a:pt x="0" y="0"/>
                </a:lnTo>
                <a:lnTo>
                  <a:pt x="0" y="28575"/>
                </a:lnTo>
                <a:lnTo>
                  <a:pt x="14891931" y="28575"/>
                </a:lnTo>
                <a:lnTo>
                  <a:pt x="1489193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901750" y="4771859"/>
            <a:ext cx="3903979" cy="28575"/>
          </a:xfrm>
          <a:custGeom>
            <a:avLst/>
            <a:gdLst/>
            <a:ahLst/>
            <a:cxnLst/>
            <a:rect l="l" t="t" r="r" b="b"/>
            <a:pathLst>
              <a:path w="3903979" h="28575">
                <a:moveTo>
                  <a:pt x="3903357" y="0"/>
                </a:moveTo>
                <a:lnTo>
                  <a:pt x="3420834" y="0"/>
                </a:lnTo>
                <a:lnTo>
                  <a:pt x="2054313" y="0"/>
                </a:lnTo>
                <a:lnTo>
                  <a:pt x="0" y="0"/>
                </a:lnTo>
                <a:lnTo>
                  <a:pt x="0" y="28575"/>
                </a:lnTo>
                <a:lnTo>
                  <a:pt x="2054313" y="28575"/>
                </a:lnTo>
                <a:lnTo>
                  <a:pt x="3420834" y="28575"/>
                </a:lnTo>
                <a:lnTo>
                  <a:pt x="3903357" y="28575"/>
                </a:lnTo>
                <a:lnTo>
                  <a:pt x="3903357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901750" y="5295734"/>
            <a:ext cx="7356475" cy="28575"/>
          </a:xfrm>
          <a:custGeom>
            <a:avLst/>
            <a:gdLst/>
            <a:ahLst/>
            <a:cxnLst/>
            <a:rect l="l" t="t" r="r" b="b"/>
            <a:pathLst>
              <a:path w="7356475" h="28575">
                <a:moveTo>
                  <a:pt x="7355865" y="0"/>
                </a:moveTo>
                <a:lnTo>
                  <a:pt x="1552473" y="0"/>
                </a:lnTo>
                <a:lnTo>
                  <a:pt x="0" y="0"/>
                </a:lnTo>
                <a:lnTo>
                  <a:pt x="0" y="28575"/>
                </a:lnTo>
                <a:lnTo>
                  <a:pt x="1552473" y="28575"/>
                </a:lnTo>
                <a:lnTo>
                  <a:pt x="7355865" y="28575"/>
                </a:lnTo>
                <a:lnTo>
                  <a:pt x="735586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901750" y="5819609"/>
            <a:ext cx="12061825" cy="28575"/>
          </a:xfrm>
          <a:custGeom>
            <a:avLst/>
            <a:gdLst/>
            <a:ahLst/>
            <a:cxnLst/>
            <a:rect l="l" t="t" r="r" b="b"/>
            <a:pathLst>
              <a:path w="12061825" h="28575">
                <a:moveTo>
                  <a:pt x="12061368" y="0"/>
                </a:moveTo>
                <a:lnTo>
                  <a:pt x="11527625" y="0"/>
                </a:lnTo>
                <a:lnTo>
                  <a:pt x="2703004" y="0"/>
                </a:lnTo>
                <a:lnTo>
                  <a:pt x="0" y="0"/>
                </a:lnTo>
                <a:lnTo>
                  <a:pt x="0" y="28575"/>
                </a:lnTo>
                <a:lnTo>
                  <a:pt x="2703004" y="28575"/>
                </a:lnTo>
                <a:lnTo>
                  <a:pt x="11527625" y="28575"/>
                </a:lnTo>
                <a:lnTo>
                  <a:pt x="12061368" y="28575"/>
                </a:lnTo>
                <a:lnTo>
                  <a:pt x="1206136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901750" y="6343484"/>
            <a:ext cx="11466195" cy="28575"/>
          </a:xfrm>
          <a:custGeom>
            <a:avLst/>
            <a:gdLst/>
            <a:ahLst/>
            <a:cxnLst/>
            <a:rect l="l" t="t" r="r" b="b"/>
            <a:pathLst>
              <a:path w="11466195" h="28575">
                <a:moveTo>
                  <a:pt x="11465611" y="0"/>
                </a:moveTo>
                <a:lnTo>
                  <a:pt x="11465611" y="0"/>
                </a:lnTo>
                <a:lnTo>
                  <a:pt x="0" y="0"/>
                </a:lnTo>
                <a:lnTo>
                  <a:pt x="0" y="28575"/>
                </a:lnTo>
                <a:lnTo>
                  <a:pt x="11465611" y="28575"/>
                </a:lnTo>
                <a:lnTo>
                  <a:pt x="1146561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901750" y="6867359"/>
            <a:ext cx="10111105" cy="28575"/>
          </a:xfrm>
          <a:custGeom>
            <a:avLst/>
            <a:gdLst/>
            <a:ahLst/>
            <a:cxnLst/>
            <a:rect l="l" t="t" r="r" b="b"/>
            <a:pathLst>
              <a:path w="10111105" h="28575">
                <a:moveTo>
                  <a:pt x="10110686" y="0"/>
                </a:moveTo>
                <a:lnTo>
                  <a:pt x="8169821" y="0"/>
                </a:lnTo>
                <a:lnTo>
                  <a:pt x="6847560" y="0"/>
                </a:lnTo>
                <a:lnTo>
                  <a:pt x="4065498" y="0"/>
                </a:lnTo>
                <a:lnTo>
                  <a:pt x="0" y="0"/>
                </a:lnTo>
                <a:lnTo>
                  <a:pt x="0" y="28575"/>
                </a:lnTo>
                <a:lnTo>
                  <a:pt x="4065498" y="28575"/>
                </a:lnTo>
                <a:lnTo>
                  <a:pt x="6847560" y="28575"/>
                </a:lnTo>
                <a:lnTo>
                  <a:pt x="8169821" y="28575"/>
                </a:lnTo>
                <a:lnTo>
                  <a:pt x="10110686" y="28575"/>
                </a:lnTo>
                <a:lnTo>
                  <a:pt x="101106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/>
          <p:nvPr/>
        </p:nvSpPr>
        <p:spPr>
          <a:xfrm>
            <a:off x="336946" y="2720102"/>
            <a:ext cx="15469869" cy="42164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4137660">
              <a:lnSpc>
                <a:spcPct val="116500"/>
              </a:lnSpc>
              <a:spcBef>
                <a:spcPts val="95"/>
              </a:spcBef>
            </a:pPr>
            <a:r>
              <a:rPr dirty="0" u="heavy" sz="2950" spc="-1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cs typeface="Roboto"/>
              </a:rPr>
              <a:t>htt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ps://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  <a:hlinkClick r:id="rId2"/>
              </a:rPr>
              <a:t>www.geeksforgeeks.org 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5">
                <a:solidFill>
                  <a:srgbClr val="FFFFFF"/>
                </a:solidFill>
                <a:latin typeface="Roboto"/>
                <a:cs typeface="Roboto"/>
              </a:rPr>
              <a:t>https://</a:t>
            </a:r>
            <a:r>
              <a:rPr dirty="0" sz="2950" spc="-25">
                <a:solidFill>
                  <a:srgbClr val="FFFFFF"/>
                </a:solidFill>
                <a:latin typeface="Roboto"/>
                <a:cs typeface="Roboto"/>
                <a:hlinkClick r:id="rId3"/>
              </a:rPr>
              <a:t>www.khanacademy.org/computing/computer-programming</a:t>
            </a:r>
            <a:endParaRPr sz="2950">
              <a:latin typeface="Roboto"/>
              <a:cs typeface="Roboto"/>
            </a:endParaRPr>
          </a:p>
          <a:p>
            <a:pPr marL="12700" marR="5080">
              <a:lnSpc>
                <a:spcPct val="116500"/>
              </a:lnSpc>
            </a:pPr>
            <a:r>
              <a:rPr dirty="0" u="heavy" sz="2950" spc="-2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cs typeface="Roboto"/>
              </a:rPr>
              <a:t>htt</a:t>
            </a:r>
            <a:r>
              <a:rPr dirty="0" sz="2950" spc="-20">
                <a:solidFill>
                  <a:srgbClr val="FFFFFF"/>
                </a:solidFill>
                <a:latin typeface="Roboto"/>
                <a:cs typeface="Roboto"/>
              </a:rPr>
              <a:t>ps://developer.mozilla.org/en-US/docs/Learn/JavaScript/First_steps/What_is_JavaScript </a:t>
            </a:r>
            <a:r>
              <a:rPr dirty="0" sz="2950" spc="-72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u="heavy" sz="2950" spc="-1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cs typeface="Roboto"/>
              </a:rPr>
              <a:t>htt</a:t>
            </a:r>
            <a:r>
              <a:rPr dirty="0" sz="2950" spc="-15">
                <a:solidFill>
                  <a:srgbClr val="FFFFFF"/>
                </a:solidFill>
                <a:latin typeface="Roboto"/>
                <a:cs typeface="Roboto"/>
              </a:rPr>
              <a:t>ps://csfieldguide.org.nz</a:t>
            </a:r>
            <a:endParaRPr sz="2950">
              <a:latin typeface="Roboto"/>
              <a:cs typeface="Roboto"/>
            </a:endParaRPr>
          </a:p>
          <a:p>
            <a:pPr marL="12700" marR="2835275">
              <a:lnSpc>
                <a:spcPct val="116500"/>
              </a:lnSpc>
            </a:pPr>
            <a:r>
              <a:rPr dirty="0" u="heavy" sz="2950" spc="-1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cs typeface="Roboto"/>
              </a:rPr>
              <a:t>htt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ps://computer.howstuffworks.com/ram.htm 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u="heavy" sz="2950" spc="-3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cs typeface="Roboto"/>
              </a:rPr>
              <a:t>htt</a:t>
            </a:r>
            <a:r>
              <a:rPr dirty="0" sz="2950" spc="-30">
                <a:solidFill>
                  <a:srgbClr val="FFFFFF"/>
                </a:solidFill>
                <a:latin typeface="Roboto"/>
                <a:cs typeface="Roboto"/>
              </a:rPr>
              <a:t>ps://</a:t>
            </a:r>
            <a:r>
              <a:rPr dirty="0" sz="2950" spc="-30">
                <a:solidFill>
                  <a:srgbClr val="FFFFFF"/>
                </a:solidFill>
                <a:latin typeface="Roboto"/>
                <a:cs typeface="Roboto"/>
                <a:hlinkClick r:id="rId4"/>
              </a:rPr>
              <a:t>www.techopedia.com/definition/14862/fetch-decode-execute-cycle </a:t>
            </a:r>
            <a:r>
              <a:rPr dirty="0" sz="2950" spc="-72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u="heavy" sz="2950" spc="-5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cs typeface="Roboto"/>
              </a:rPr>
              <a:t>htt</a:t>
            </a:r>
            <a:r>
              <a:rPr dirty="0" sz="2950" spc="-50">
                <a:solidFill>
                  <a:srgbClr val="FFFFFF"/>
                </a:solidFill>
                <a:latin typeface="Roboto"/>
                <a:cs typeface="Roboto"/>
              </a:rPr>
              <a:t>ps://developer.ibm.com/articles/l-system-calls-and-library-wrappers/ </a:t>
            </a:r>
            <a:r>
              <a:rPr dirty="0" sz="2950" spc="-4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u="heavy" sz="2950" spc="-3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cs typeface="Roboto"/>
              </a:rPr>
              <a:t>htt</a:t>
            </a:r>
            <a:r>
              <a:rPr dirty="0" sz="2950" spc="-35">
                <a:solidFill>
                  <a:srgbClr val="FFFFFF"/>
                </a:solidFill>
                <a:latin typeface="Roboto"/>
                <a:cs typeface="Roboto"/>
              </a:rPr>
              <a:t>ps://</a:t>
            </a:r>
            <a:r>
              <a:rPr dirty="0" sz="2950" spc="-35">
                <a:solidFill>
                  <a:srgbClr val="FFFFFF"/>
                </a:solidFill>
                <a:latin typeface="Roboto"/>
                <a:cs typeface="Roboto"/>
                <a:hlinkClick r:id="rId5"/>
              </a:rPr>
              <a:t>www.redhat.com/sysadmin/memory-management-linux</a:t>
            </a:r>
            <a:endParaRPr sz="29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87878" y="2238566"/>
            <a:ext cx="5485130" cy="5081270"/>
          </a:xfrm>
          <a:prstGeom prst="rect"/>
        </p:spPr>
        <p:txBody>
          <a:bodyPr wrap="square" lIns="0" tIns="33019" rIns="0" bIns="0" rtlCol="0" vert="horz">
            <a:spAutoFit/>
          </a:bodyPr>
          <a:lstStyle/>
          <a:p>
            <a:pPr marL="12700" marR="5080">
              <a:lnSpc>
                <a:spcPts val="7950"/>
              </a:lnSpc>
              <a:spcBef>
                <a:spcPts val="259"/>
              </a:spcBef>
            </a:pPr>
            <a:r>
              <a:rPr dirty="0" sz="6650" spc="30"/>
              <a:t>O</a:t>
            </a:r>
            <a:r>
              <a:rPr dirty="0" sz="6650" spc="-40"/>
              <a:t> </a:t>
            </a:r>
            <a:r>
              <a:rPr dirty="0" sz="6650" spc="35"/>
              <a:t>processo</a:t>
            </a:r>
            <a:r>
              <a:rPr dirty="0" sz="6650" spc="-35"/>
              <a:t> </a:t>
            </a:r>
            <a:r>
              <a:rPr dirty="0" sz="6650" spc="65"/>
              <a:t>de </a:t>
            </a:r>
            <a:r>
              <a:rPr dirty="0" sz="6650" spc="-1639"/>
              <a:t> </a:t>
            </a:r>
            <a:r>
              <a:rPr dirty="0" sz="6650" spc="40"/>
              <a:t>execução </a:t>
            </a:r>
            <a:r>
              <a:rPr dirty="0" sz="6650" spc="65"/>
              <a:t>de </a:t>
            </a:r>
            <a:r>
              <a:rPr dirty="0" sz="6650" spc="70"/>
              <a:t> </a:t>
            </a:r>
            <a:r>
              <a:rPr dirty="0" sz="6650"/>
              <a:t>um </a:t>
            </a:r>
            <a:r>
              <a:rPr dirty="0" sz="6650" spc="30"/>
              <a:t>programa </a:t>
            </a:r>
            <a:r>
              <a:rPr dirty="0" sz="6650" spc="35"/>
              <a:t> </a:t>
            </a:r>
            <a:r>
              <a:rPr dirty="0" sz="6650" spc="30"/>
              <a:t>pelo </a:t>
            </a:r>
            <a:r>
              <a:rPr dirty="0" sz="6650" spc="35"/>
              <a:t> </a:t>
            </a:r>
            <a:r>
              <a:rPr dirty="0" sz="6650" spc="10"/>
              <a:t>computador</a:t>
            </a:r>
            <a:endParaRPr sz="6650"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558153" y="1801671"/>
            <a:ext cx="172810" cy="172810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0145867" y="1697639"/>
            <a:ext cx="3958590" cy="3530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50" spc="10">
                <a:solidFill>
                  <a:srgbClr val="FFFFFF"/>
                </a:solidFill>
                <a:latin typeface="Roboto"/>
                <a:cs typeface="Roboto"/>
              </a:rPr>
              <a:t>O</a:t>
            </a:r>
            <a:r>
              <a:rPr dirty="0" sz="21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150" spc="-5">
                <a:solidFill>
                  <a:srgbClr val="FFFFFF"/>
                </a:solidFill>
                <a:latin typeface="Roboto"/>
                <a:cs typeface="Roboto"/>
              </a:rPr>
              <a:t>Ciclo</a:t>
            </a:r>
            <a:r>
              <a:rPr dirty="0" sz="21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150" spc="-5">
                <a:solidFill>
                  <a:srgbClr val="FFFFFF"/>
                </a:solidFill>
                <a:latin typeface="Roboto"/>
                <a:cs typeface="Roboto"/>
              </a:rPr>
              <a:t>de</a:t>
            </a:r>
            <a:r>
              <a:rPr dirty="0" sz="21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150" spc="-15">
                <a:solidFill>
                  <a:srgbClr val="FFFFFF"/>
                </a:solidFill>
                <a:latin typeface="Roboto"/>
                <a:cs typeface="Roboto"/>
              </a:rPr>
              <a:t>Vida</a:t>
            </a:r>
            <a:r>
              <a:rPr dirty="0" sz="21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150" spc="-5">
                <a:solidFill>
                  <a:srgbClr val="FFFFFF"/>
                </a:solidFill>
                <a:latin typeface="Roboto"/>
                <a:cs typeface="Roboto"/>
              </a:rPr>
              <a:t>de </a:t>
            </a:r>
            <a:r>
              <a:rPr dirty="0" sz="2150" spc="-20">
                <a:solidFill>
                  <a:srgbClr val="FFFFFF"/>
                </a:solidFill>
                <a:latin typeface="Roboto"/>
                <a:cs typeface="Roboto"/>
              </a:rPr>
              <a:t>um</a:t>
            </a:r>
            <a:r>
              <a:rPr dirty="0" sz="21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150" spc="-20">
                <a:solidFill>
                  <a:srgbClr val="FFFFFF"/>
                </a:solidFill>
                <a:latin typeface="Roboto"/>
                <a:cs typeface="Roboto"/>
              </a:rPr>
              <a:t>Programa</a:t>
            </a:r>
            <a:endParaRPr sz="2150">
              <a:latin typeface="Roboto"/>
              <a:cs typeface="Roboto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558153" y="2716071"/>
            <a:ext cx="172810" cy="172809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10145867" y="2597752"/>
            <a:ext cx="2597150" cy="36449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200" spc="60">
                <a:solidFill>
                  <a:srgbClr val="FFFFFF"/>
                </a:solidFill>
                <a:latin typeface="Roboto"/>
                <a:cs typeface="Roboto"/>
              </a:rPr>
              <a:t>A</a:t>
            </a:r>
            <a:r>
              <a:rPr dirty="0" sz="2200" spc="-1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200">
                <a:solidFill>
                  <a:srgbClr val="FFFFFF"/>
                </a:solidFill>
                <a:latin typeface="Roboto"/>
                <a:cs typeface="Roboto"/>
              </a:rPr>
              <a:t>Criação</a:t>
            </a:r>
            <a:r>
              <a:rPr dirty="0" sz="2200" spc="-1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200" spc="5">
                <a:solidFill>
                  <a:srgbClr val="FFFFFF"/>
                </a:solidFill>
                <a:latin typeface="Roboto"/>
                <a:cs typeface="Roboto"/>
              </a:rPr>
              <a:t>do</a:t>
            </a:r>
            <a:r>
              <a:rPr dirty="0" sz="2200" spc="-1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200" spc="5">
                <a:solidFill>
                  <a:srgbClr val="FFFFFF"/>
                </a:solidFill>
                <a:latin typeface="Roboto"/>
                <a:cs typeface="Roboto"/>
              </a:rPr>
              <a:t>Código</a:t>
            </a:r>
            <a:endParaRPr sz="2200">
              <a:latin typeface="Roboto"/>
              <a:cs typeface="Roboto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558153" y="3637014"/>
            <a:ext cx="172810" cy="17281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0145867" y="3504407"/>
            <a:ext cx="3881754" cy="375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300" spc="45">
                <a:solidFill>
                  <a:srgbClr val="FFFFFF"/>
                </a:solidFill>
                <a:latin typeface="Roboto"/>
                <a:cs typeface="Roboto"/>
              </a:rPr>
              <a:t>A</a:t>
            </a:r>
            <a:r>
              <a:rPr dirty="0" sz="2300" spc="-2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00" spc="-10">
                <a:solidFill>
                  <a:srgbClr val="FFFFFF"/>
                </a:solidFill>
                <a:latin typeface="Roboto"/>
                <a:cs typeface="Roboto"/>
              </a:rPr>
              <a:t>Compilação</a:t>
            </a:r>
            <a:r>
              <a:rPr dirty="0" sz="2300" spc="-2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00" spc="10">
                <a:solidFill>
                  <a:srgbClr val="FFFFFF"/>
                </a:solidFill>
                <a:latin typeface="Roboto"/>
                <a:cs typeface="Roboto"/>
              </a:rPr>
              <a:t>e</a:t>
            </a:r>
            <a:r>
              <a:rPr dirty="0" sz="2300" spc="-20">
                <a:solidFill>
                  <a:srgbClr val="FFFFFF"/>
                </a:solidFill>
                <a:latin typeface="Roboto"/>
                <a:cs typeface="Roboto"/>
              </a:rPr>
              <a:t> Interpretação</a:t>
            </a:r>
            <a:endParaRPr sz="2300">
              <a:latin typeface="Roboto"/>
              <a:cs typeface="Roboto"/>
            </a:endParaRPr>
          </a:p>
        </p:txBody>
      </p:sp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558153" y="4551413"/>
            <a:ext cx="172810" cy="172810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10145867" y="4418807"/>
            <a:ext cx="5542915" cy="375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300" spc="10">
                <a:solidFill>
                  <a:srgbClr val="FFFFFF"/>
                </a:solidFill>
                <a:latin typeface="Roboto"/>
                <a:cs typeface="Roboto"/>
              </a:rPr>
              <a:t>O</a:t>
            </a:r>
            <a:r>
              <a:rPr dirty="0" sz="230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00" spc="-15">
                <a:solidFill>
                  <a:srgbClr val="FFFFFF"/>
                </a:solidFill>
                <a:latin typeface="Roboto"/>
                <a:cs typeface="Roboto"/>
              </a:rPr>
              <a:t>Carregamento</a:t>
            </a:r>
            <a:r>
              <a:rPr dirty="0" sz="230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00" spc="-10">
                <a:solidFill>
                  <a:srgbClr val="FFFFFF"/>
                </a:solidFill>
                <a:latin typeface="Roboto"/>
                <a:cs typeface="Roboto"/>
              </a:rPr>
              <a:t>do</a:t>
            </a:r>
            <a:r>
              <a:rPr dirty="0" sz="230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00" spc="-20">
                <a:solidFill>
                  <a:srgbClr val="FFFFFF"/>
                </a:solidFill>
                <a:latin typeface="Roboto"/>
                <a:cs typeface="Roboto"/>
              </a:rPr>
              <a:t>Programa</a:t>
            </a:r>
            <a:r>
              <a:rPr dirty="0" sz="230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00" spc="-30">
                <a:solidFill>
                  <a:srgbClr val="FFFFFF"/>
                </a:solidFill>
                <a:latin typeface="Roboto"/>
                <a:cs typeface="Roboto"/>
              </a:rPr>
              <a:t>na</a:t>
            </a:r>
            <a:r>
              <a:rPr dirty="0" sz="230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00" spc="-10">
                <a:solidFill>
                  <a:srgbClr val="FFFFFF"/>
                </a:solidFill>
                <a:latin typeface="Roboto"/>
                <a:cs typeface="Roboto"/>
              </a:rPr>
              <a:t>Memória</a:t>
            </a:r>
            <a:endParaRPr sz="2300">
              <a:latin typeface="Roboto"/>
              <a:cs typeface="Roboto"/>
            </a:endParaRPr>
          </a:p>
        </p:txBody>
      </p:sp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558153" y="5484863"/>
            <a:ext cx="172810" cy="172810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10145867" y="5352257"/>
            <a:ext cx="4563745" cy="375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300" spc="45">
                <a:solidFill>
                  <a:srgbClr val="FFFFFF"/>
                </a:solidFill>
                <a:latin typeface="Roboto"/>
                <a:cs typeface="Roboto"/>
              </a:rPr>
              <a:t>A</a:t>
            </a:r>
            <a:r>
              <a:rPr dirty="0" sz="2300" spc="-10">
                <a:solidFill>
                  <a:srgbClr val="FFFFFF"/>
                </a:solidFill>
                <a:latin typeface="Roboto"/>
                <a:cs typeface="Roboto"/>
              </a:rPr>
              <a:t> Execução</a:t>
            </a:r>
            <a:r>
              <a:rPr dirty="0" sz="230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00" spc="-10">
                <a:solidFill>
                  <a:srgbClr val="FFFFFF"/>
                </a:solidFill>
                <a:latin typeface="Roboto"/>
                <a:cs typeface="Roboto"/>
              </a:rPr>
              <a:t>do</a:t>
            </a:r>
            <a:r>
              <a:rPr dirty="0" sz="230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00" spc="-20">
                <a:solidFill>
                  <a:srgbClr val="FFFFFF"/>
                </a:solidFill>
                <a:latin typeface="Roboto"/>
                <a:cs typeface="Roboto"/>
              </a:rPr>
              <a:t>Programa</a:t>
            </a:r>
            <a:r>
              <a:rPr dirty="0" sz="230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00" spc="-15">
                <a:solidFill>
                  <a:srgbClr val="FFFFFF"/>
                </a:solidFill>
                <a:latin typeface="Roboto"/>
                <a:cs typeface="Roboto"/>
              </a:rPr>
              <a:t>pela</a:t>
            </a:r>
            <a:r>
              <a:rPr dirty="0" sz="230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00" spc="-20">
                <a:solidFill>
                  <a:srgbClr val="FFFFFF"/>
                </a:solidFill>
                <a:latin typeface="Roboto"/>
                <a:cs typeface="Roboto"/>
              </a:rPr>
              <a:t>CPU</a:t>
            </a:r>
            <a:endParaRPr sz="2300">
              <a:latin typeface="Roboto"/>
              <a:cs typeface="Roboto"/>
            </a:endParaRPr>
          </a:p>
        </p:txBody>
      </p:sp>
      <p:pic>
        <p:nvPicPr>
          <p:cNvPr id="14" name="object 1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558153" y="6399263"/>
            <a:ext cx="172810" cy="172810"/>
          </a:xfrm>
          <a:prstGeom prst="rect">
            <a:avLst/>
          </a:prstGeom>
        </p:spPr>
      </p:pic>
      <p:sp>
        <p:nvSpPr>
          <p:cNvPr id="15" name="object 15"/>
          <p:cNvSpPr txBox="1"/>
          <p:nvPr/>
        </p:nvSpPr>
        <p:spPr>
          <a:xfrm>
            <a:off x="10145867" y="6266657"/>
            <a:ext cx="6677659" cy="375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300" spc="45">
                <a:solidFill>
                  <a:srgbClr val="FFFFFF"/>
                </a:solidFill>
                <a:latin typeface="Roboto"/>
                <a:cs typeface="Roboto"/>
              </a:rPr>
              <a:t>A</a:t>
            </a:r>
            <a:r>
              <a:rPr dirty="0" sz="230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00" spc="-20">
                <a:solidFill>
                  <a:srgbClr val="FFFFFF"/>
                </a:solidFill>
                <a:latin typeface="Roboto"/>
                <a:cs typeface="Roboto"/>
              </a:rPr>
              <a:t>Interação</a:t>
            </a:r>
            <a:r>
              <a:rPr dirty="0" sz="2300">
                <a:solidFill>
                  <a:srgbClr val="FFFFFF"/>
                </a:solidFill>
                <a:latin typeface="Roboto"/>
                <a:cs typeface="Roboto"/>
              </a:rPr>
              <a:t> com o </a:t>
            </a:r>
            <a:r>
              <a:rPr dirty="0" sz="2300" spc="-20">
                <a:solidFill>
                  <a:srgbClr val="FFFFFF"/>
                </a:solidFill>
                <a:latin typeface="Roboto"/>
                <a:cs typeface="Roboto"/>
              </a:rPr>
              <a:t>Sistema</a:t>
            </a:r>
            <a:r>
              <a:rPr dirty="0" sz="230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00" spc="-20">
                <a:solidFill>
                  <a:srgbClr val="FFFFFF"/>
                </a:solidFill>
                <a:latin typeface="Roboto"/>
                <a:cs typeface="Roboto"/>
              </a:rPr>
              <a:t>Operacional</a:t>
            </a:r>
            <a:r>
              <a:rPr dirty="0" sz="230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00" spc="10">
                <a:solidFill>
                  <a:srgbClr val="FFFFFF"/>
                </a:solidFill>
                <a:latin typeface="Roboto"/>
                <a:cs typeface="Roboto"/>
              </a:rPr>
              <a:t>e</a:t>
            </a:r>
            <a:r>
              <a:rPr dirty="0" sz="230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00" spc="-25">
                <a:solidFill>
                  <a:srgbClr val="FFFFFF"/>
                </a:solidFill>
                <a:latin typeface="Roboto"/>
                <a:cs typeface="Roboto"/>
              </a:rPr>
              <a:t>Recursos</a:t>
            </a:r>
            <a:endParaRPr sz="2300">
              <a:latin typeface="Roboto"/>
              <a:cs typeface="Roboto"/>
            </a:endParaRPr>
          </a:p>
        </p:txBody>
      </p:sp>
      <p:pic>
        <p:nvPicPr>
          <p:cNvPr id="16" name="object 1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558153" y="7312393"/>
            <a:ext cx="172810" cy="172810"/>
          </a:xfrm>
          <a:prstGeom prst="rect">
            <a:avLst/>
          </a:prstGeom>
        </p:spPr>
      </p:pic>
      <p:sp>
        <p:nvSpPr>
          <p:cNvPr id="17" name="object 17"/>
          <p:cNvSpPr txBox="1"/>
          <p:nvPr/>
        </p:nvSpPr>
        <p:spPr>
          <a:xfrm>
            <a:off x="10145867" y="7179787"/>
            <a:ext cx="5383530" cy="375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300" spc="10">
                <a:solidFill>
                  <a:srgbClr val="FFFFFF"/>
                </a:solidFill>
                <a:latin typeface="Roboto"/>
                <a:cs typeface="Roboto"/>
              </a:rPr>
              <a:t>O</a:t>
            </a:r>
            <a:r>
              <a:rPr dirty="0" sz="230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00" spc="-15">
                <a:solidFill>
                  <a:srgbClr val="FFFFFF"/>
                </a:solidFill>
                <a:latin typeface="Roboto"/>
                <a:cs typeface="Roboto"/>
              </a:rPr>
              <a:t>Encerramento</a:t>
            </a:r>
            <a:r>
              <a:rPr dirty="0" sz="230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00" spc="10">
                <a:solidFill>
                  <a:srgbClr val="FFFFFF"/>
                </a:solidFill>
                <a:latin typeface="Roboto"/>
                <a:cs typeface="Roboto"/>
              </a:rPr>
              <a:t>e</a:t>
            </a:r>
            <a:r>
              <a:rPr dirty="0" sz="230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00" spc="-20">
                <a:solidFill>
                  <a:srgbClr val="FFFFFF"/>
                </a:solidFill>
                <a:latin typeface="Roboto"/>
                <a:cs typeface="Roboto"/>
              </a:rPr>
              <a:t>Liberação</a:t>
            </a:r>
            <a:r>
              <a:rPr dirty="0" sz="230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00" spc="-5">
                <a:solidFill>
                  <a:srgbClr val="FFFFFF"/>
                </a:solidFill>
                <a:latin typeface="Roboto"/>
                <a:cs typeface="Roboto"/>
              </a:rPr>
              <a:t>de</a:t>
            </a:r>
            <a:r>
              <a:rPr dirty="0" sz="230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00" spc="-25">
                <a:solidFill>
                  <a:srgbClr val="FFFFFF"/>
                </a:solidFill>
                <a:latin typeface="Roboto"/>
                <a:cs typeface="Roboto"/>
              </a:rPr>
              <a:t>Recursos</a:t>
            </a:r>
            <a:endParaRPr sz="230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562758" y="0"/>
            <a:ext cx="10725241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6946" y="974756"/>
            <a:ext cx="8308340" cy="5892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700" spc="5">
                <a:solidFill>
                  <a:srgbClr val="FFBE40"/>
                </a:solidFill>
              </a:rPr>
              <a:t>O</a:t>
            </a:r>
            <a:r>
              <a:rPr dirty="0" sz="3700" spc="204">
                <a:solidFill>
                  <a:srgbClr val="FFBE40"/>
                </a:solidFill>
              </a:rPr>
              <a:t> </a:t>
            </a:r>
            <a:r>
              <a:rPr dirty="0" sz="3700" spc="100">
                <a:solidFill>
                  <a:srgbClr val="FFBE40"/>
                </a:solidFill>
              </a:rPr>
              <a:t>CICLO</a:t>
            </a:r>
            <a:r>
              <a:rPr dirty="0" sz="3700" spc="210">
                <a:solidFill>
                  <a:srgbClr val="FFBE40"/>
                </a:solidFill>
              </a:rPr>
              <a:t> </a:t>
            </a:r>
            <a:r>
              <a:rPr dirty="0" sz="3700" spc="45">
                <a:solidFill>
                  <a:srgbClr val="FFBE40"/>
                </a:solidFill>
              </a:rPr>
              <a:t>DE</a:t>
            </a:r>
            <a:r>
              <a:rPr dirty="0" sz="3700" spc="210">
                <a:solidFill>
                  <a:srgbClr val="FFBE40"/>
                </a:solidFill>
              </a:rPr>
              <a:t> </a:t>
            </a:r>
            <a:r>
              <a:rPr dirty="0" sz="3700" spc="120">
                <a:solidFill>
                  <a:srgbClr val="FFBE40"/>
                </a:solidFill>
              </a:rPr>
              <a:t>VIDA</a:t>
            </a:r>
            <a:r>
              <a:rPr dirty="0" sz="3700" spc="210">
                <a:solidFill>
                  <a:srgbClr val="FFBE40"/>
                </a:solidFill>
              </a:rPr>
              <a:t> </a:t>
            </a:r>
            <a:r>
              <a:rPr dirty="0" sz="3700" spc="45">
                <a:solidFill>
                  <a:srgbClr val="FFBE40"/>
                </a:solidFill>
              </a:rPr>
              <a:t>DE</a:t>
            </a:r>
            <a:r>
              <a:rPr dirty="0" sz="3700" spc="210">
                <a:solidFill>
                  <a:srgbClr val="FFBE40"/>
                </a:solidFill>
              </a:rPr>
              <a:t> </a:t>
            </a:r>
            <a:r>
              <a:rPr dirty="0" sz="3700" spc="10">
                <a:solidFill>
                  <a:srgbClr val="FFBE40"/>
                </a:solidFill>
              </a:rPr>
              <a:t>UM</a:t>
            </a:r>
            <a:r>
              <a:rPr dirty="0" sz="3700" spc="210">
                <a:solidFill>
                  <a:srgbClr val="FFBE40"/>
                </a:solidFill>
              </a:rPr>
              <a:t> </a:t>
            </a:r>
            <a:r>
              <a:rPr dirty="0" sz="3700" spc="145">
                <a:solidFill>
                  <a:srgbClr val="FFBE40"/>
                </a:solidFill>
              </a:rPr>
              <a:t>PROGRAMA</a:t>
            </a:r>
            <a:endParaRPr sz="3700"/>
          </a:p>
        </p:txBody>
      </p:sp>
      <p:sp>
        <p:nvSpPr>
          <p:cNvPr id="4" name="object 4"/>
          <p:cNvSpPr txBox="1"/>
          <p:nvPr/>
        </p:nvSpPr>
        <p:spPr>
          <a:xfrm>
            <a:off x="336946" y="3223937"/>
            <a:ext cx="8383905" cy="4638040"/>
          </a:xfrm>
          <a:prstGeom prst="rect">
            <a:avLst/>
          </a:prstGeom>
        </p:spPr>
        <p:txBody>
          <a:bodyPr wrap="square" lIns="0" tIns="927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730"/>
              </a:spcBef>
            </a:pPr>
            <a:r>
              <a:rPr dirty="0" sz="3250" spc="-25">
                <a:solidFill>
                  <a:srgbClr val="FFFFFF"/>
                </a:solidFill>
                <a:latin typeface="Roboto"/>
                <a:cs typeface="Roboto"/>
              </a:rPr>
              <a:t>Um</a:t>
            </a:r>
            <a:r>
              <a:rPr dirty="0" sz="32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programa </a:t>
            </a:r>
            <a:r>
              <a:rPr dirty="0" sz="3250" spc="35">
                <a:solidFill>
                  <a:srgbClr val="FFFFFF"/>
                </a:solidFill>
                <a:latin typeface="Roboto"/>
                <a:cs typeface="Roboto"/>
              </a:rPr>
              <a:t>é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 um </a:t>
            </a:r>
            <a:r>
              <a:rPr dirty="0" sz="3250" spc="-20">
                <a:solidFill>
                  <a:srgbClr val="FFFFFF"/>
                </a:solidFill>
                <a:latin typeface="Roboto"/>
                <a:cs typeface="Roboto"/>
              </a:rPr>
              <a:t>conjunto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 spc="15">
                <a:solidFill>
                  <a:srgbClr val="FFFFFF"/>
                </a:solidFill>
                <a:latin typeface="Roboto"/>
                <a:cs typeface="Roboto"/>
              </a:rPr>
              <a:t>de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 spc="-10">
                <a:solidFill>
                  <a:srgbClr val="FFFFFF"/>
                </a:solidFill>
                <a:latin typeface="Roboto"/>
                <a:cs typeface="Roboto"/>
              </a:rPr>
              <a:t>instruções</a:t>
            </a:r>
            <a:endParaRPr sz="3250">
              <a:latin typeface="Roboto"/>
              <a:cs typeface="Roboto"/>
            </a:endParaRPr>
          </a:p>
          <a:p>
            <a:pPr marL="12700" marR="5080">
              <a:lnSpc>
                <a:spcPct val="116399"/>
              </a:lnSpc>
            </a:pPr>
            <a:r>
              <a:rPr dirty="0" sz="3250" spc="-10">
                <a:solidFill>
                  <a:srgbClr val="FFFFFF"/>
                </a:solidFill>
                <a:latin typeface="Roboto"/>
                <a:cs typeface="Roboto"/>
              </a:rPr>
              <a:t>escritas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 spc="30">
                <a:solidFill>
                  <a:srgbClr val="FFFFFF"/>
                </a:solidFill>
                <a:latin typeface="Roboto"/>
                <a:cs typeface="Roboto"/>
              </a:rPr>
              <a:t>em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 uma</a:t>
            </a:r>
            <a:r>
              <a:rPr dirty="0" sz="32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 spc="-10">
                <a:solidFill>
                  <a:srgbClr val="FFFFFF"/>
                </a:solidFill>
                <a:latin typeface="Roboto"/>
                <a:cs typeface="Roboto"/>
              </a:rPr>
              <a:t>linguagem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 spc="15">
                <a:solidFill>
                  <a:srgbClr val="FFFFFF"/>
                </a:solidFill>
                <a:latin typeface="Roboto"/>
                <a:cs typeface="Roboto"/>
              </a:rPr>
              <a:t>de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>
                <a:solidFill>
                  <a:srgbClr val="FFFFFF"/>
                </a:solidFill>
                <a:latin typeface="Roboto"/>
                <a:cs typeface="Roboto"/>
              </a:rPr>
              <a:t>programação, </a:t>
            </a:r>
            <a:r>
              <a:rPr dirty="0" sz="3250" spc="-79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>
                <a:solidFill>
                  <a:srgbClr val="FFFFFF"/>
                </a:solidFill>
                <a:latin typeface="Roboto"/>
                <a:cs typeface="Roboto"/>
              </a:rPr>
              <a:t>que precisam 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ser </a:t>
            </a:r>
            <a:r>
              <a:rPr dirty="0" sz="3250">
                <a:solidFill>
                  <a:srgbClr val="FFFFFF"/>
                </a:solidFill>
                <a:latin typeface="Roboto"/>
                <a:cs typeface="Roboto"/>
              </a:rPr>
              <a:t>executadas </a:t>
            </a:r>
            <a:r>
              <a:rPr dirty="0" sz="3250" spc="30">
                <a:solidFill>
                  <a:srgbClr val="FFFFFF"/>
                </a:solidFill>
                <a:latin typeface="Roboto"/>
                <a:cs typeface="Roboto"/>
              </a:rPr>
              <a:t>em 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uma </a:t>
            </a:r>
            <a:r>
              <a:rPr dirty="0" sz="32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 spc="-10">
                <a:solidFill>
                  <a:srgbClr val="FFFFFF"/>
                </a:solidFill>
                <a:latin typeface="Roboto"/>
                <a:cs typeface="Roboto"/>
              </a:rPr>
              <a:t>máquina.</a:t>
            </a:r>
            <a:endParaRPr sz="325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3750">
              <a:latin typeface="Roboto"/>
              <a:cs typeface="Roboto"/>
            </a:endParaRPr>
          </a:p>
          <a:p>
            <a:pPr marL="12700" marR="231140">
              <a:lnSpc>
                <a:spcPct val="116399"/>
              </a:lnSpc>
            </a:pPr>
            <a:r>
              <a:rPr dirty="0" sz="3250" spc="35">
                <a:solidFill>
                  <a:srgbClr val="FFFFFF"/>
                </a:solidFill>
                <a:latin typeface="Roboto"/>
                <a:cs typeface="Roboto"/>
              </a:rPr>
              <a:t>O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 seu </a:t>
            </a:r>
            <a:r>
              <a:rPr dirty="0" sz="3250">
                <a:solidFill>
                  <a:srgbClr val="FFFFFF"/>
                </a:solidFill>
                <a:latin typeface="Roboto"/>
                <a:cs typeface="Roboto"/>
              </a:rPr>
              <a:t>ciclo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 spc="15">
                <a:solidFill>
                  <a:srgbClr val="FFFFFF"/>
                </a:solidFill>
                <a:latin typeface="Roboto"/>
                <a:cs typeface="Roboto"/>
              </a:rPr>
              <a:t>de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 spc="5">
                <a:solidFill>
                  <a:srgbClr val="FFFFFF"/>
                </a:solidFill>
                <a:latin typeface="Roboto"/>
                <a:cs typeface="Roboto"/>
              </a:rPr>
              <a:t>execução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 spc="35">
                <a:solidFill>
                  <a:srgbClr val="FFFFFF"/>
                </a:solidFill>
                <a:latin typeface="Roboto"/>
                <a:cs typeface="Roboto"/>
              </a:rPr>
              <a:t>é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 desenvolvimento, </a:t>
            </a:r>
            <a:r>
              <a:rPr dirty="0" sz="3250" spc="-79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 spc="-10">
                <a:solidFill>
                  <a:srgbClr val="FFFFFF"/>
                </a:solidFill>
                <a:latin typeface="Roboto"/>
                <a:cs typeface="Roboto"/>
              </a:rPr>
              <a:t>tradução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>
                <a:solidFill>
                  <a:srgbClr val="FFFFFF"/>
                </a:solidFill>
                <a:latin typeface="Roboto"/>
                <a:cs typeface="Roboto"/>
              </a:rPr>
              <a:t>(compilação/interpretação),</a:t>
            </a:r>
            <a:endParaRPr sz="3250">
              <a:latin typeface="Roboto"/>
              <a:cs typeface="Roboto"/>
            </a:endParaRPr>
          </a:p>
          <a:p>
            <a:pPr marL="12700">
              <a:lnSpc>
                <a:spcPct val="100000"/>
              </a:lnSpc>
              <a:spcBef>
                <a:spcPts val="640"/>
              </a:spcBef>
            </a:pPr>
            <a:r>
              <a:rPr dirty="0" sz="3250" spc="5">
                <a:solidFill>
                  <a:srgbClr val="FFFFFF"/>
                </a:solidFill>
                <a:latin typeface="Roboto"/>
                <a:cs typeface="Roboto"/>
              </a:rPr>
              <a:t>execução</a:t>
            </a:r>
            <a:r>
              <a:rPr dirty="0" sz="3250" spc="-2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 spc="35">
                <a:solidFill>
                  <a:srgbClr val="FFFFFF"/>
                </a:solidFill>
                <a:latin typeface="Roboto"/>
                <a:cs typeface="Roboto"/>
              </a:rPr>
              <a:t>e</a:t>
            </a:r>
            <a:r>
              <a:rPr dirty="0" sz="3250" spc="-1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>
                <a:solidFill>
                  <a:srgbClr val="FFFFFF"/>
                </a:solidFill>
                <a:latin typeface="Roboto"/>
                <a:cs typeface="Roboto"/>
              </a:rPr>
              <a:t>encerramento.</a:t>
            </a:r>
            <a:endParaRPr sz="32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288786" y="0"/>
            <a:ext cx="9999213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6946" y="974756"/>
            <a:ext cx="4841875" cy="5892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700" spc="150">
                <a:solidFill>
                  <a:srgbClr val="FFBE40"/>
                </a:solidFill>
              </a:rPr>
              <a:t>CRIAÇÃO</a:t>
            </a:r>
            <a:r>
              <a:rPr dirty="0" sz="3700" spc="185">
                <a:solidFill>
                  <a:srgbClr val="FFBE40"/>
                </a:solidFill>
              </a:rPr>
              <a:t> </a:t>
            </a:r>
            <a:r>
              <a:rPr dirty="0" sz="3700" spc="35">
                <a:solidFill>
                  <a:srgbClr val="FFBE40"/>
                </a:solidFill>
              </a:rPr>
              <a:t>DO</a:t>
            </a:r>
            <a:r>
              <a:rPr dirty="0" sz="3700" spc="190">
                <a:solidFill>
                  <a:srgbClr val="FFBE40"/>
                </a:solidFill>
              </a:rPr>
              <a:t> </a:t>
            </a:r>
            <a:r>
              <a:rPr dirty="0" sz="3700" spc="105">
                <a:solidFill>
                  <a:srgbClr val="FFBE40"/>
                </a:solidFill>
              </a:rPr>
              <a:t>CÓDIGO</a:t>
            </a:r>
            <a:endParaRPr sz="3700"/>
          </a:p>
        </p:txBody>
      </p:sp>
      <p:sp>
        <p:nvSpPr>
          <p:cNvPr id="4" name="object 4"/>
          <p:cNvSpPr txBox="1"/>
          <p:nvPr/>
        </p:nvSpPr>
        <p:spPr>
          <a:xfrm>
            <a:off x="336946" y="3223937"/>
            <a:ext cx="7654290" cy="46380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159385">
              <a:lnSpc>
                <a:spcPct val="116399"/>
              </a:lnSpc>
              <a:spcBef>
                <a:spcPts val="95"/>
              </a:spcBef>
            </a:pPr>
            <a:r>
              <a:rPr dirty="0" sz="3250" spc="-20">
                <a:solidFill>
                  <a:srgbClr val="FFFFFF"/>
                </a:solidFill>
                <a:latin typeface="Roboto"/>
                <a:cs typeface="Roboto"/>
              </a:rPr>
              <a:t>Linguagens </a:t>
            </a:r>
            <a:r>
              <a:rPr dirty="0" sz="3250" spc="15">
                <a:solidFill>
                  <a:srgbClr val="FFFFFF"/>
                </a:solidFill>
                <a:latin typeface="Roboto"/>
                <a:cs typeface="Roboto"/>
              </a:rPr>
              <a:t>de </a:t>
            </a:r>
            <a:r>
              <a:rPr dirty="0" sz="3250" spc="-10">
                <a:solidFill>
                  <a:srgbClr val="FFFFFF"/>
                </a:solidFill>
                <a:latin typeface="Roboto"/>
                <a:cs typeface="Roboto"/>
              </a:rPr>
              <a:t>alto </a:t>
            </a:r>
            <a:r>
              <a:rPr dirty="0" sz="3250" spc="-20">
                <a:solidFill>
                  <a:srgbClr val="FFFFFF"/>
                </a:solidFill>
                <a:latin typeface="Roboto"/>
                <a:cs typeface="Roboto"/>
              </a:rPr>
              <a:t>nível </a:t>
            </a:r>
            <a:r>
              <a:rPr dirty="0" sz="3250" spc="20">
                <a:solidFill>
                  <a:srgbClr val="FFFFFF"/>
                </a:solidFill>
                <a:latin typeface="Roboto"/>
                <a:cs typeface="Roboto"/>
              </a:rPr>
              <a:t>como </a:t>
            </a:r>
            <a:r>
              <a:rPr dirty="0" sz="3250" spc="35">
                <a:solidFill>
                  <a:srgbClr val="FFFFFF"/>
                </a:solidFill>
                <a:latin typeface="Roboto"/>
                <a:cs typeface="Roboto"/>
              </a:rPr>
              <a:t>C, 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Java, </a:t>
            </a:r>
            <a:r>
              <a:rPr dirty="0" sz="3250" spc="35">
                <a:solidFill>
                  <a:srgbClr val="FFFFFF"/>
                </a:solidFill>
                <a:latin typeface="Roboto"/>
                <a:cs typeface="Roboto"/>
              </a:rPr>
              <a:t>e </a:t>
            </a:r>
            <a:r>
              <a:rPr dirty="0" sz="3250" spc="-79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 spc="-30">
                <a:solidFill>
                  <a:srgbClr val="FFFFFF"/>
                </a:solidFill>
                <a:latin typeface="Roboto"/>
                <a:cs typeface="Roboto"/>
              </a:rPr>
              <a:t>Python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>
                <a:solidFill>
                  <a:srgbClr val="FFFFFF"/>
                </a:solidFill>
                <a:latin typeface="Roboto"/>
                <a:cs typeface="Roboto"/>
              </a:rPr>
              <a:t>são </a:t>
            </a:r>
            <a:r>
              <a:rPr dirty="0" sz="3250" spc="-15">
                <a:solidFill>
                  <a:srgbClr val="FFFFFF"/>
                </a:solidFill>
                <a:latin typeface="Roboto"/>
                <a:cs typeface="Roboto"/>
              </a:rPr>
              <a:t>usadas</a:t>
            </a:r>
            <a:r>
              <a:rPr dirty="0" sz="32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 spc="-15">
                <a:solidFill>
                  <a:srgbClr val="FFFFFF"/>
                </a:solidFill>
                <a:latin typeface="Roboto"/>
                <a:cs typeface="Roboto"/>
              </a:rPr>
              <a:t>para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 facilitar</a:t>
            </a:r>
            <a:r>
              <a:rPr dirty="0" sz="32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 spc="20">
                <a:solidFill>
                  <a:srgbClr val="FFFFFF"/>
                </a:solidFill>
                <a:latin typeface="Roboto"/>
                <a:cs typeface="Roboto"/>
              </a:rPr>
              <a:t>o </a:t>
            </a:r>
            <a:r>
              <a:rPr dirty="0" sz="3250" spc="2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desenvolvimento </a:t>
            </a:r>
            <a:r>
              <a:rPr dirty="0" sz="3250" spc="-15">
                <a:solidFill>
                  <a:srgbClr val="FFFFFF"/>
                </a:solidFill>
                <a:latin typeface="Roboto"/>
                <a:cs typeface="Roboto"/>
              </a:rPr>
              <a:t>humano.</a:t>
            </a:r>
            <a:endParaRPr sz="325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3750">
              <a:latin typeface="Roboto"/>
              <a:cs typeface="Roboto"/>
            </a:endParaRPr>
          </a:p>
          <a:p>
            <a:pPr marL="12700" marR="5080">
              <a:lnSpc>
                <a:spcPct val="116399"/>
              </a:lnSpc>
            </a:pPr>
            <a:r>
              <a:rPr dirty="0" sz="3250" spc="80">
                <a:solidFill>
                  <a:srgbClr val="FFFFFF"/>
                </a:solidFill>
                <a:latin typeface="Roboto"/>
                <a:cs typeface="Roboto"/>
              </a:rPr>
              <a:t>A 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conversão </a:t>
            </a:r>
            <a:r>
              <a:rPr dirty="0" sz="3250" spc="10">
                <a:solidFill>
                  <a:srgbClr val="FFFFFF"/>
                </a:solidFill>
                <a:latin typeface="Roboto"/>
                <a:cs typeface="Roboto"/>
              </a:rPr>
              <a:t>do </a:t>
            </a:r>
            <a:r>
              <a:rPr dirty="0" sz="3250" spc="-40">
                <a:solidFill>
                  <a:srgbClr val="FFFFFF"/>
                </a:solidFill>
                <a:latin typeface="Roboto"/>
                <a:cs typeface="Roboto"/>
              </a:rPr>
              <a:t>código-fonte </a:t>
            </a:r>
            <a:r>
              <a:rPr dirty="0" sz="3250" spc="-15">
                <a:solidFill>
                  <a:srgbClr val="FFFFFF"/>
                </a:solidFill>
                <a:latin typeface="Roboto"/>
                <a:cs typeface="Roboto"/>
              </a:rPr>
              <a:t>para </a:t>
            </a:r>
            <a:r>
              <a:rPr dirty="0" sz="3250" spc="-10">
                <a:solidFill>
                  <a:srgbClr val="FFFFFF"/>
                </a:solidFill>
                <a:latin typeface="Roboto"/>
                <a:cs typeface="Roboto"/>
              </a:rPr>
              <a:t> linguagem </a:t>
            </a:r>
            <a:r>
              <a:rPr dirty="0" sz="3250" spc="15">
                <a:solidFill>
                  <a:srgbClr val="FFFFFF"/>
                </a:solidFill>
                <a:latin typeface="Roboto"/>
                <a:cs typeface="Roboto"/>
              </a:rPr>
              <a:t>de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 spc="-10">
                <a:solidFill>
                  <a:srgbClr val="FFFFFF"/>
                </a:solidFill>
                <a:latin typeface="Roboto"/>
                <a:cs typeface="Roboto"/>
              </a:rPr>
              <a:t>máquina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 spc="35">
                <a:solidFill>
                  <a:srgbClr val="FFFFFF"/>
                </a:solidFill>
                <a:latin typeface="Roboto"/>
                <a:cs typeface="Roboto"/>
              </a:rPr>
              <a:t>é</a:t>
            </a:r>
            <a:r>
              <a:rPr dirty="0" sz="32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necessária, pois </a:t>
            </a:r>
            <a:r>
              <a:rPr dirty="0" sz="3250" spc="-79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 spc="-5">
                <a:solidFill>
                  <a:srgbClr val="FFFFFF"/>
                </a:solidFill>
                <a:latin typeface="Roboto"/>
                <a:cs typeface="Roboto"/>
              </a:rPr>
              <a:t>a </a:t>
            </a:r>
            <a:r>
              <a:rPr dirty="0" sz="3250">
                <a:solidFill>
                  <a:srgbClr val="FFFFFF"/>
                </a:solidFill>
                <a:latin typeface="Roboto"/>
                <a:cs typeface="Roboto"/>
              </a:rPr>
              <a:t>CPU </a:t>
            </a:r>
            <a:r>
              <a:rPr dirty="0" sz="3250" spc="5">
                <a:solidFill>
                  <a:srgbClr val="FFFFFF"/>
                </a:solidFill>
                <a:latin typeface="Roboto"/>
                <a:cs typeface="Roboto"/>
              </a:rPr>
              <a:t>só </a:t>
            </a:r>
            <a:r>
              <a:rPr dirty="0" sz="3250">
                <a:solidFill>
                  <a:srgbClr val="FFFFFF"/>
                </a:solidFill>
                <a:latin typeface="Roboto"/>
                <a:cs typeface="Roboto"/>
              </a:rPr>
              <a:t>entende </a:t>
            </a:r>
            <a:r>
              <a:rPr dirty="0" sz="3250" spc="-10">
                <a:solidFill>
                  <a:srgbClr val="FFFFFF"/>
                </a:solidFill>
                <a:latin typeface="Roboto"/>
                <a:cs typeface="Roboto"/>
              </a:rPr>
              <a:t>instruções </a:t>
            </a:r>
            <a:r>
              <a:rPr dirty="0" sz="3250" spc="30">
                <a:solidFill>
                  <a:srgbClr val="FFFFFF"/>
                </a:solidFill>
                <a:latin typeface="Roboto"/>
                <a:cs typeface="Roboto"/>
              </a:rPr>
              <a:t>em </a:t>
            </a:r>
            <a:r>
              <a:rPr dirty="0" sz="3250" spc="5">
                <a:solidFill>
                  <a:srgbClr val="FFFFFF"/>
                </a:solidFill>
                <a:latin typeface="Roboto"/>
                <a:cs typeface="Roboto"/>
              </a:rPr>
              <a:t>código </a:t>
            </a:r>
            <a:r>
              <a:rPr dirty="0" sz="3250" spc="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50" spc="-15">
                <a:solidFill>
                  <a:srgbClr val="FFFFFF"/>
                </a:solidFill>
                <a:latin typeface="Roboto"/>
                <a:cs typeface="Roboto"/>
              </a:rPr>
              <a:t>binário.</a:t>
            </a:r>
            <a:endParaRPr sz="32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108022" y="0"/>
            <a:ext cx="10179977" cy="1028699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02678" y="974756"/>
            <a:ext cx="7623809" cy="5892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700" spc="140">
                <a:solidFill>
                  <a:srgbClr val="FFBE40"/>
                </a:solidFill>
              </a:rPr>
              <a:t>COMPILAÇÃO</a:t>
            </a:r>
            <a:r>
              <a:rPr dirty="0" sz="3700" spc="204">
                <a:solidFill>
                  <a:srgbClr val="FFBE40"/>
                </a:solidFill>
              </a:rPr>
              <a:t> </a:t>
            </a:r>
            <a:r>
              <a:rPr dirty="0" sz="3700" spc="20">
                <a:solidFill>
                  <a:srgbClr val="FFBE40"/>
                </a:solidFill>
              </a:rPr>
              <a:t>E</a:t>
            </a:r>
            <a:r>
              <a:rPr dirty="0" sz="3700" spc="204">
                <a:solidFill>
                  <a:srgbClr val="FFBE40"/>
                </a:solidFill>
              </a:rPr>
              <a:t> </a:t>
            </a:r>
            <a:r>
              <a:rPr dirty="0" sz="3700" spc="155">
                <a:solidFill>
                  <a:srgbClr val="FFBE40"/>
                </a:solidFill>
              </a:rPr>
              <a:t>INTERPRETAÇÃO</a:t>
            </a:r>
            <a:endParaRPr sz="3700"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65806" y="2488002"/>
            <a:ext cx="125419" cy="12541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65806" y="4745549"/>
            <a:ext cx="125419" cy="12541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65806" y="7003096"/>
            <a:ext cx="125419" cy="125418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680208" y="2180568"/>
            <a:ext cx="6801484" cy="73628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194310">
              <a:lnSpc>
                <a:spcPct val="115700"/>
              </a:lnSpc>
              <a:spcBef>
                <a:spcPts val="100"/>
              </a:spcBef>
            </a:pPr>
            <a:r>
              <a:rPr dirty="0" sz="3200" spc="-5">
                <a:solidFill>
                  <a:srgbClr val="FFFFFF"/>
                </a:solidFill>
                <a:latin typeface="Roboto"/>
                <a:cs typeface="Roboto"/>
              </a:rPr>
              <a:t>Compilação: </a:t>
            </a:r>
            <a:r>
              <a:rPr dirty="0" sz="3200" spc="-25">
                <a:solidFill>
                  <a:srgbClr val="FFFFFF"/>
                </a:solidFill>
                <a:latin typeface="Roboto"/>
                <a:cs typeface="Roboto"/>
              </a:rPr>
              <a:t>Linguagens </a:t>
            </a:r>
            <a:r>
              <a:rPr dirty="0" sz="3200" spc="10">
                <a:solidFill>
                  <a:srgbClr val="FFFFFF"/>
                </a:solidFill>
                <a:latin typeface="Roboto"/>
                <a:cs typeface="Roboto"/>
              </a:rPr>
              <a:t>como </a:t>
            </a:r>
            <a:r>
              <a:rPr dirty="0" sz="3200" spc="60">
                <a:solidFill>
                  <a:srgbClr val="FFFFFF"/>
                </a:solidFill>
                <a:latin typeface="Roboto"/>
                <a:cs typeface="Roboto"/>
              </a:rPr>
              <a:t>C </a:t>
            </a:r>
            <a:r>
              <a:rPr dirty="0" sz="3200" spc="25">
                <a:solidFill>
                  <a:srgbClr val="FFFFFF"/>
                </a:solidFill>
                <a:latin typeface="Roboto"/>
                <a:cs typeface="Roboto"/>
              </a:rPr>
              <a:t>e </a:t>
            </a:r>
            <a:r>
              <a:rPr dirty="0" sz="3200" spc="3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00" spc="20">
                <a:solidFill>
                  <a:srgbClr val="FFFFFF"/>
                </a:solidFill>
                <a:latin typeface="Roboto"/>
                <a:cs typeface="Roboto"/>
              </a:rPr>
              <a:t>C++</a:t>
            </a:r>
            <a:r>
              <a:rPr dirty="0" sz="3200" spc="-15">
                <a:solidFill>
                  <a:srgbClr val="FFFFFF"/>
                </a:solidFill>
                <a:latin typeface="Roboto"/>
                <a:cs typeface="Roboto"/>
              </a:rPr>
              <a:t> passam</a:t>
            </a:r>
            <a:r>
              <a:rPr dirty="0" sz="320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00" spc="-15">
                <a:solidFill>
                  <a:srgbClr val="FFFFFF"/>
                </a:solidFill>
                <a:latin typeface="Roboto"/>
                <a:cs typeface="Roboto"/>
              </a:rPr>
              <a:t>por</a:t>
            </a:r>
            <a:r>
              <a:rPr dirty="0" sz="320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00" spc="-20">
                <a:solidFill>
                  <a:srgbClr val="FFFFFF"/>
                </a:solidFill>
                <a:latin typeface="Roboto"/>
                <a:cs typeface="Roboto"/>
              </a:rPr>
              <a:t>um</a:t>
            </a:r>
            <a:r>
              <a:rPr dirty="0" sz="3200" spc="-10">
                <a:solidFill>
                  <a:srgbClr val="FFFFFF"/>
                </a:solidFill>
                <a:latin typeface="Roboto"/>
                <a:cs typeface="Roboto"/>
              </a:rPr>
              <a:t> compilador que</a:t>
            </a:r>
            <a:endParaRPr sz="3200">
              <a:latin typeface="Roboto"/>
              <a:cs typeface="Roboto"/>
            </a:endParaRPr>
          </a:p>
          <a:p>
            <a:pPr algn="just" marL="12700" marR="20955">
              <a:lnSpc>
                <a:spcPct val="115700"/>
              </a:lnSpc>
            </a:pPr>
            <a:r>
              <a:rPr dirty="0" sz="3200" spc="-15">
                <a:solidFill>
                  <a:srgbClr val="FFFFFF"/>
                </a:solidFill>
                <a:latin typeface="Roboto"/>
                <a:cs typeface="Roboto"/>
              </a:rPr>
              <a:t>transforma </a:t>
            </a:r>
            <a:r>
              <a:rPr dirty="0" sz="3200" spc="10">
                <a:solidFill>
                  <a:srgbClr val="FFFFFF"/>
                </a:solidFill>
                <a:latin typeface="Roboto"/>
                <a:cs typeface="Roboto"/>
              </a:rPr>
              <a:t>o </a:t>
            </a:r>
            <a:r>
              <a:rPr dirty="0" sz="3200" spc="-50">
                <a:solidFill>
                  <a:srgbClr val="FFFFFF"/>
                </a:solidFill>
                <a:latin typeface="Roboto"/>
                <a:cs typeface="Roboto"/>
              </a:rPr>
              <a:t>código-fonte </a:t>
            </a:r>
            <a:r>
              <a:rPr dirty="0" sz="3200" spc="20">
                <a:solidFill>
                  <a:srgbClr val="FFFFFF"/>
                </a:solidFill>
                <a:latin typeface="Roboto"/>
                <a:cs typeface="Roboto"/>
              </a:rPr>
              <a:t>em </a:t>
            </a:r>
            <a:r>
              <a:rPr dirty="0" sz="3200" spc="-5">
                <a:solidFill>
                  <a:srgbClr val="FFFFFF"/>
                </a:solidFill>
                <a:latin typeface="Roboto"/>
                <a:cs typeface="Roboto"/>
              </a:rPr>
              <a:t>código </a:t>
            </a:r>
            <a:r>
              <a:rPr dirty="0" sz="3200" spc="-78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00" spc="-15">
                <a:solidFill>
                  <a:srgbClr val="FFFFFF"/>
                </a:solidFill>
                <a:latin typeface="Roboto"/>
                <a:cs typeface="Roboto"/>
              </a:rPr>
              <a:t>executável.</a:t>
            </a:r>
            <a:endParaRPr sz="3200">
              <a:latin typeface="Roboto"/>
              <a:cs typeface="Roboto"/>
            </a:endParaRPr>
          </a:p>
          <a:p>
            <a:pPr algn="just" marL="12700" marR="918844">
              <a:lnSpc>
                <a:spcPct val="115700"/>
              </a:lnSpc>
            </a:pPr>
            <a:r>
              <a:rPr dirty="0" sz="3200" spc="-20">
                <a:solidFill>
                  <a:srgbClr val="FFFFFF"/>
                </a:solidFill>
                <a:latin typeface="Roboto"/>
                <a:cs typeface="Roboto"/>
              </a:rPr>
              <a:t>Interpretação: </a:t>
            </a:r>
            <a:r>
              <a:rPr dirty="0" sz="3200" spc="-25">
                <a:solidFill>
                  <a:srgbClr val="FFFFFF"/>
                </a:solidFill>
                <a:latin typeface="Roboto"/>
                <a:cs typeface="Roboto"/>
              </a:rPr>
              <a:t>Linguagens </a:t>
            </a:r>
            <a:r>
              <a:rPr dirty="0" sz="3200" spc="10">
                <a:solidFill>
                  <a:srgbClr val="FFFFFF"/>
                </a:solidFill>
                <a:latin typeface="Roboto"/>
                <a:cs typeface="Roboto"/>
              </a:rPr>
              <a:t>como </a:t>
            </a:r>
            <a:r>
              <a:rPr dirty="0" sz="3200" spc="-78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00" spc="-40">
                <a:solidFill>
                  <a:srgbClr val="FFFFFF"/>
                </a:solidFill>
                <a:latin typeface="Roboto"/>
                <a:cs typeface="Roboto"/>
              </a:rPr>
              <a:t>Python </a:t>
            </a:r>
            <a:r>
              <a:rPr dirty="0" sz="3200" spc="-10">
                <a:solidFill>
                  <a:srgbClr val="FFFFFF"/>
                </a:solidFill>
                <a:latin typeface="Roboto"/>
                <a:cs typeface="Roboto"/>
              </a:rPr>
              <a:t>são </a:t>
            </a:r>
            <a:r>
              <a:rPr dirty="0" sz="3200" spc="-20">
                <a:solidFill>
                  <a:srgbClr val="FFFFFF"/>
                </a:solidFill>
                <a:latin typeface="Roboto"/>
                <a:cs typeface="Roboto"/>
              </a:rPr>
              <a:t>interpretadas </a:t>
            </a:r>
            <a:r>
              <a:rPr dirty="0" sz="3200" spc="-35">
                <a:solidFill>
                  <a:srgbClr val="FFFFFF"/>
                </a:solidFill>
                <a:latin typeface="Roboto"/>
                <a:cs typeface="Roboto"/>
              </a:rPr>
              <a:t>linha </a:t>
            </a:r>
            <a:r>
              <a:rPr dirty="0" sz="3200" spc="-15">
                <a:solidFill>
                  <a:srgbClr val="FFFFFF"/>
                </a:solidFill>
                <a:latin typeface="Roboto"/>
                <a:cs typeface="Roboto"/>
              </a:rPr>
              <a:t>a </a:t>
            </a:r>
            <a:r>
              <a:rPr dirty="0" sz="3200" spc="-78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00" spc="-30">
                <a:solidFill>
                  <a:srgbClr val="FFFFFF"/>
                </a:solidFill>
                <a:latin typeface="Roboto"/>
                <a:cs typeface="Roboto"/>
              </a:rPr>
              <a:t>linha,</a:t>
            </a:r>
            <a:r>
              <a:rPr dirty="0" sz="3200" spc="-20">
                <a:solidFill>
                  <a:srgbClr val="FFFFFF"/>
                </a:solidFill>
                <a:latin typeface="Roboto"/>
                <a:cs typeface="Roboto"/>
              </a:rPr>
              <a:t> tornando </a:t>
            </a:r>
            <a:r>
              <a:rPr dirty="0" sz="3200" spc="10">
                <a:solidFill>
                  <a:srgbClr val="FFFFFF"/>
                </a:solidFill>
                <a:latin typeface="Roboto"/>
                <a:cs typeface="Roboto"/>
              </a:rPr>
              <a:t>o</a:t>
            </a:r>
            <a:r>
              <a:rPr dirty="0" sz="3200" spc="-2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00" spc="-5">
                <a:solidFill>
                  <a:srgbClr val="FFFFFF"/>
                </a:solidFill>
                <a:latin typeface="Roboto"/>
                <a:cs typeface="Roboto"/>
              </a:rPr>
              <a:t>processo</a:t>
            </a:r>
            <a:r>
              <a:rPr dirty="0" sz="3200" spc="-15">
                <a:solidFill>
                  <a:srgbClr val="FFFFFF"/>
                </a:solidFill>
                <a:latin typeface="Roboto"/>
                <a:cs typeface="Roboto"/>
              </a:rPr>
              <a:t> mais</a:t>
            </a:r>
            <a:endParaRPr sz="3200">
              <a:latin typeface="Roboto"/>
              <a:cs typeface="Roboto"/>
            </a:endParaRPr>
          </a:p>
          <a:p>
            <a:pPr marL="12700" marR="5080">
              <a:lnSpc>
                <a:spcPct val="115700"/>
              </a:lnSpc>
            </a:pPr>
            <a:r>
              <a:rPr dirty="0" sz="3200" spc="-5">
                <a:solidFill>
                  <a:srgbClr val="FFFFFF"/>
                </a:solidFill>
                <a:latin typeface="Roboto"/>
                <a:cs typeface="Roboto"/>
              </a:rPr>
              <a:t>flexível,</a:t>
            </a:r>
            <a:r>
              <a:rPr dirty="0" sz="3200" spc="-10">
                <a:solidFill>
                  <a:srgbClr val="FFFFFF"/>
                </a:solidFill>
                <a:latin typeface="Roboto"/>
                <a:cs typeface="Roboto"/>
              </a:rPr>
              <a:t> mas geralmente</a:t>
            </a:r>
            <a:r>
              <a:rPr dirty="0" sz="320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00" spc="-15">
                <a:solidFill>
                  <a:srgbClr val="FFFFFF"/>
                </a:solidFill>
                <a:latin typeface="Roboto"/>
                <a:cs typeface="Roboto"/>
              </a:rPr>
              <a:t>mais</a:t>
            </a:r>
            <a:r>
              <a:rPr dirty="0" sz="320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00" spc="-15">
                <a:solidFill>
                  <a:srgbClr val="FFFFFF"/>
                </a:solidFill>
                <a:latin typeface="Roboto"/>
                <a:cs typeface="Roboto"/>
              </a:rPr>
              <a:t>lento. </a:t>
            </a:r>
            <a:r>
              <a:rPr dirty="0" sz="320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00">
                <a:solidFill>
                  <a:srgbClr val="FFFFFF"/>
                </a:solidFill>
                <a:latin typeface="Roboto"/>
                <a:cs typeface="Roboto"/>
              </a:rPr>
              <a:t>Existem </a:t>
            </a:r>
            <a:r>
              <a:rPr dirty="0" sz="3200" spc="-5">
                <a:solidFill>
                  <a:srgbClr val="FFFFFF"/>
                </a:solidFill>
                <a:latin typeface="Roboto"/>
                <a:cs typeface="Roboto"/>
              </a:rPr>
              <a:t>também </a:t>
            </a:r>
            <a:r>
              <a:rPr dirty="0" sz="3200" spc="-25">
                <a:solidFill>
                  <a:srgbClr val="FFFFFF"/>
                </a:solidFill>
                <a:latin typeface="Roboto"/>
                <a:cs typeface="Roboto"/>
              </a:rPr>
              <a:t>linguagens híbridas, </a:t>
            </a:r>
            <a:r>
              <a:rPr dirty="0" sz="3200" spc="-78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00" spc="10">
                <a:solidFill>
                  <a:srgbClr val="FFFFFF"/>
                </a:solidFill>
                <a:latin typeface="Roboto"/>
                <a:cs typeface="Roboto"/>
              </a:rPr>
              <a:t>como </a:t>
            </a:r>
            <a:r>
              <a:rPr dirty="0" sz="3200" spc="-20">
                <a:solidFill>
                  <a:srgbClr val="FFFFFF"/>
                </a:solidFill>
                <a:latin typeface="Roboto"/>
                <a:cs typeface="Roboto"/>
              </a:rPr>
              <a:t>Java </a:t>
            </a:r>
            <a:r>
              <a:rPr dirty="0" sz="3200" spc="25">
                <a:solidFill>
                  <a:srgbClr val="FFFFFF"/>
                </a:solidFill>
                <a:latin typeface="Roboto"/>
                <a:cs typeface="Roboto"/>
              </a:rPr>
              <a:t>e </a:t>
            </a:r>
            <a:r>
              <a:rPr dirty="0" sz="3200" spc="20">
                <a:solidFill>
                  <a:srgbClr val="FFFFFF"/>
                </a:solidFill>
                <a:latin typeface="Roboto"/>
                <a:cs typeface="Roboto"/>
              </a:rPr>
              <a:t>C# </a:t>
            </a:r>
            <a:r>
              <a:rPr dirty="0" sz="3200" spc="-10">
                <a:solidFill>
                  <a:srgbClr val="FFFFFF"/>
                </a:solidFill>
                <a:latin typeface="Roboto"/>
                <a:cs typeface="Roboto"/>
              </a:rPr>
              <a:t>que são compiladas </a:t>
            </a:r>
            <a:r>
              <a:rPr dirty="0" sz="3200" spc="-78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00" spc="20">
                <a:solidFill>
                  <a:srgbClr val="FFFFFF"/>
                </a:solidFill>
                <a:latin typeface="Roboto"/>
                <a:cs typeface="Roboto"/>
              </a:rPr>
              <a:t>em</a:t>
            </a:r>
            <a:r>
              <a:rPr dirty="0" sz="320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00" spc="-20">
                <a:solidFill>
                  <a:srgbClr val="FFFFFF"/>
                </a:solidFill>
                <a:latin typeface="Roboto"/>
                <a:cs typeface="Roboto"/>
              </a:rPr>
              <a:t>uma</a:t>
            </a:r>
            <a:r>
              <a:rPr dirty="0" sz="320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00" spc="-15">
                <a:solidFill>
                  <a:srgbClr val="FFFFFF"/>
                </a:solidFill>
                <a:latin typeface="Roboto"/>
                <a:cs typeface="Roboto"/>
              </a:rPr>
              <a:t>primeira</a:t>
            </a:r>
            <a:r>
              <a:rPr dirty="0" sz="3200" spc="-10">
                <a:solidFill>
                  <a:srgbClr val="FFFFFF"/>
                </a:solidFill>
                <a:latin typeface="Roboto"/>
                <a:cs typeface="Roboto"/>
              </a:rPr>
              <a:t> etapa </a:t>
            </a:r>
            <a:r>
              <a:rPr dirty="0" sz="3200" spc="-20">
                <a:solidFill>
                  <a:srgbClr val="FFFFFF"/>
                </a:solidFill>
                <a:latin typeface="Roboto"/>
                <a:cs typeface="Roboto"/>
              </a:rPr>
              <a:t>para</a:t>
            </a:r>
            <a:r>
              <a:rPr dirty="0" sz="320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00" spc="-20">
                <a:solidFill>
                  <a:srgbClr val="FFFFFF"/>
                </a:solidFill>
                <a:latin typeface="Roboto"/>
                <a:cs typeface="Roboto"/>
              </a:rPr>
              <a:t>um</a:t>
            </a:r>
            <a:endParaRPr sz="3200">
              <a:latin typeface="Roboto"/>
              <a:cs typeface="Roboto"/>
            </a:endParaRPr>
          </a:p>
          <a:p>
            <a:pPr marL="12700" marR="508000">
              <a:lnSpc>
                <a:spcPct val="115700"/>
              </a:lnSpc>
            </a:pPr>
            <a:r>
              <a:rPr dirty="0" sz="3200" spc="-10">
                <a:solidFill>
                  <a:srgbClr val="FFFFFF"/>
                </a:solidFill>
                <a:latin typeface="Roboto"/>
                <a:cs typeface="Roboto"/>
              </a:rPr>
              <a:t>bytecode, que </a:t>
            </a:r>
            <a:r>
              <a:rPr dirty="0" sz="3200" spc="25">
                <a:solidFill>
                  <a:srgbClr val="FFFFFF"/>
                </a:solidFill>
                <a:latin typeface="Roboto"/>
                <a:cs typeface="Roboto"/>
              </a:rPr>
              <a:t>é </a:t>
            </a:r>
            <a:r>
              <a:rPr dirty="0" sz="3200" spc="-15">
                <a:solidFill>
                  <a:srgbClr val="FFFFFF"/>
                </a:solidFill>
                <a:latin typeface="Roboto"/>
                <a:cs typeface="Roboto"/>
              </a:rPr>
              <a:t>então </a:t>
            </a:r>
            <a:r>
              <a:rPr dirty="0" sz="3200" spc="-20">
                <a:solidFill>
                  <a:srgbClr val="FFFFFF"/>
                </a:solidFill>
                <a:latin typeface="Roboto"/>
                <a:cs typeface="Roboto"/>
              </a:rPr>
              <a:t>interpretado </a:t>
            </a:r>
            <a:r>
              <a:rPr dirty="0" sz="3200" spc="-78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00" spc="-15">
                <a:solidFill>
                  <a:srgbClr val="FFFFFF"/>
                </a:solidFill>
                <a:latin typeface="Roboto"/>
                <a:cs typeface="Roboto"/>
              </a:rPr>
              <a:t>por</a:t>
            </a:r>
            <a:r>
              <a:rPr dirty="0" sz="320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00" spc="-20">
                <a:solidFill>
                  <a:srgbClr val="FFFFFF"/>
                </a:solidFill>
                <a:latin typeface="Roboto"/>
                <a:cs typeface="Roboto"/>
              </a:rPr>
              <a:t>uma</a:t>
            </a:r>
            <a:r>
              <a:rPr dirty="0" sz="320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00" spc="-20">
                <a:solidFill>
                  <a:srgbClr val="FFFFFF"/>
                </a:solidFill>
                <a:latin typeface="Roboto"/>
                <a:cs typeface="Roboto"/>
              </a:rPr>
              <a:t>máquina</a:t>
            </a:r>
            <a:r>
              <a:rPr dirty="0" sz="320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200" spc="-35">
                <a:solidFill>
                  <a:srgbClr val="FFFFFF"/>
                </a:solidFill>
                <a:latin typeface="Roboto"/>
                <a:cs typeface="Roboto"/>
              </a:rPr>
              <a:t>virtual.</a:t>
            </a:r>
            <a:endParaRPr sz="320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982458" y="32729"/>
            <a:ext cx="9305540" cy="1025426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6946" y="693769"/>
            <a:ext cx="7551420" cy="1151255"/>
          </a:xfrm>
          <a:prstGeom prst="rect"/>
        </p:spPr>
        <p:txBody>
          <a:bodyPr wrap="square" lIns="0" tIns="26034" rIns="0" bIns="0" rtlCol="0" vert="horz">
            <a:spAutoFit/>
          </a:bodyPr>
          <a:lstStyle/>
          <a:p>
            <a:pPr marL="12700" marR="5080">
              <a:lnSpc>
                <a:spcPts val="4430"/>
              </a:lnSpc>
              <a:spcBef>
                <a:spcPts val="204"/>
              </a:spcBef>
            </a:pPr>
            <a:r>
              <a:rPr dirty="0" sz="3700" spc="150">
                <a:solidFill>
                  <a:srgbClr val="FFBE40"/>
                </a:solidFill>
              </a:rPr>
              <a:t>CARREGAMENTO</a:t>
            </a:r>
            <a:r>
              <a:rPr dirty="0" sz="3700" spc="200">
                <a:solidFill>
                  <a:srgbClr val="FFBE40"/>
                </a:solidFill>
              </a:rPr>
              <a:t> </a:t>
            </a:r>
            <a:r>
              <a:rPr dirty="0" sz="3700" spc="35">
                <a:solidFill>
                  <a:srgbClr val="FFBE40"/>
                </a:solidFill>
              </a:rPr>
              <a:t>DO</a:t>
            </a:r>
            <a:r>
              <a:rPr dirty="0" sz="3700" spc="204">
                <a:solidFill>
                  <a:srgbClr val="FFBE40"/>
                </a:solidFill>
              </a:rPr>
              <a:t> </a:t>
            </a:r>
            <a:r>
              <a:rPr dirty="0" sz="3700" spc="145">
                <a:solidFill>
                  <a:srgbClr val="FFBE40"/>
                </a:solidFill>
              </a:rPr>
              <a:t>PROGRAMA </a:t>
            </a:r>
            <a:r>
              <a:rPr dirty="0" sz="3700" spc="-905">
                <a:solidFill>
                  <a:srgbClr val="FFBE40"/>
                </a:solidFill>
              </a:rPr>
              <a:t> </a:t>
            </a:r>
            <a:r>
              <a:rPr dirty="0" sz="3700" spc="120">
                <a:solidFill>
                  <a:srgbClr val="FFBE40"/>
                </a:solidFill>
              </a:rPr>
              <a:t>NA</a:t>
            </a:r>
            <a:r>
              <a:rPr dirty="0" sz="3700" spc="215">
                <a:solidFill>
                  <a:srgbClr val="FFBE40"/>
                </a:solidFill>
              </a:rPr>
              <a:t> </a:t>
            </a:r>
            <a:r>
              <a:rPr dirty="0" sz="3700" spc="120">
                <a:solidFill>
                  <a:srgbClr val="FFBE40"/>
                </a:solidFill>
              </a:rPr>
              <a:t>MEMÓRIA</a:t>
            </a:r>
            <a:endParaRPr sz="3700"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57561" y="4655175"/>
            <a:ext cx="95907" cy="95907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57561" y="5523395"/>
            <a:ext cx="95907" cy="95907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57561" y="7259832"/>
            <a:ext cx="95907" cy="95907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57561" y="8562161"/>
            <a:ext cx="95907" cy="95907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336946" y="2211593"/>
            <a:ext cx="7594600" cy="744093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927100">
              <a:lnSpc>
                <a:spcPct val="116300"/>
              </a:lnSpc>
              <a:spcBef>
                <a:spcPts val="95"/>
              </a:spcBef>
            </a:pPr>
            <a:r>
              <a:rPr dirty="0" sz="2450" spc="25">
                <a:solidFill>
                  <a:srgbClr val="FFFFFF"/>
                </a:solidFill>
                <a:latin typeface="Roboto"/>
                <a:cs typeface="Roboto"/>
              </a:rPr>
              <a:t>O 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sistema </a:t>
            </a:r>
            <a:r>
              <a:rPr dirty="0" sz="2450" spc="-10">
                <a:solidFill>
                  <a:srgbClr val="FFFFFF"/>
                </a:solidFill>
                <a:latin typeface="Roboto"/>
                <a:cs typeface="Roboto"/>
              </a:rPr>
              <a:t>operacional carrega </a:t>
            </a:r>
            <a:r>
              <a:rPr dirty="0" sz="2450" spc="15">
                <a:solidFill>
                  <a:srgbClr val="FFFFFF"/>
                </a:solidFill>
                <a:latin typeface="Roboto"/>
                <a:cs typeface="Roboto"/>
              </a:rPr>
              <a:t>o </a:t>
            </a:r>
            <a:r>
              <a:rPr dirty="0" sz="2450" spc="-10">
                <a:solidFill>
                  <a:srgbClr val="FFFFFF"/>
                </a:solidFill>
                <a:latin typeface="Roboto"/>
                <a:cs typeface="Roboto"/>
              </a:rPr>
              <a:t>programa </a:t>
            </a:r>
            <a:r>
              <a:rPr dirty="0" sz="2450" spc="-20">
                <a:solidFill>
                  <a:srgbClr val="FFFFFF"/>
                </a:solidFill>
                <a:latin typeface="Roboto"/>
                <a:cs typeface="Roboto"/>
              </a:rPr>
              <a:t>na </a:t>
            </a:r>
            <a:r>
              <a:rPr dirty="0" sz="2450" spc="-1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memória </a:t>
            </a:r>
            <a:r>
              <a:rPr dirty="0" sz="2450" spc="10">
                <a:solidFill>
                  <a:srgbClr val="FFFFFF"/>
                </a:solidFill>
                <a:latin typeface="Roboto"/>
                <a:cs typeface="Roboto"/>
              </a:rPr>
              <a:t>RAM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15">
                <a:solidFill>
                  <a:srgbClr val="FFFFFF"/>
                </a:solidFill>
                <a:latin typeface="Roboto"/>
                <a:cs typeface="Roboto"/>
              </a:rPr>
              <a:t>para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que</a:t>
            </a:r>
            <a:r>
              <a:rPr dirty="0" sz="24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a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CPU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10">
                <a:solidFill>
                  <a:srgbClr val="FFFFFF"/>
                </a:solidFill>
                <a:latin typeface="Roboto"/>
                <a:cs typeface="Roboto"/>
              </a:rPr>
              <a:t>possa</a:t>
            </a:r>
            <a:r>
              <a:rPr dirty="0" sz="24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50">
                <a:solidFill>
                  <a:srgbClr val="FFFFFF"/>
                </a:solidFill>
                <a:latin typeface="Roboto"/>
                <a:cs typeface="Roboto"/>
              </a:rPr>
              <a:t>acessá-lo.</a:t>
            </a:r>
            <a:endParaRPr sz="2450">
              <a:latin typeface="Roboto"/>
              <a:cs typeface="Roboto"/>
            </a:endParaRPr>
          </a:p>
          <a:p>
            <a:pPr marL="12700" marR="92710">
              <a:lnSpc>
                <a:spcPct val="117000"/>
              </a:lnSpc>
              <a:spcBef>
                <a:spcPts val="655"/>
              </a:spcBef>
            </a:pPr>
            <a:r>
              <a:rPr dirty="0" sz="2350" spc="-20">
                <a:solidFill>
                  <a:srgbClr val="FFFFFF"/>
                </a:solidFill>
                <a:latin typeface="Roboto"/>
                <a:cs typeface="Roboto"/>
              </a:rPr>
              <a:t>Um</a:t>
            </a:r>
            <a:r>
              <a:rPr dirty="0" sz="23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50" spc="-10">
                <a:solidFill>
                  <a:srgbClr val="FFFFFF"/>
                </a:solidFill>
                <a:latin typeface="Roboto"/>
                <a:cs typeface="Roboto"/>
              </a:rPr>
              <a:t>programa</a:t>
            </a:r>
            <a:r>
              <a:rPr dirty="0" sz="23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50" spc="25">
                <a:solidFill>
                  <a:srgbClr val="FFFFFF"/>
                </a:solidFill>
                <a:latin typeface="Roboto"/>
                <a:cs typeface="Roboto"/>
              </a:rPr>
              <a:t>é</a:t>
            </a:r>
            <a:r>
              <a:rPr dirty="0" sz="23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50" spc="-5">
                <a:solidFill>
                  <a:srgbClr val="FFFFFF"/>
                </a:solidFill>
                <a:latin typeface="Roboto"/>
                <a:cs typeface="Roboto"/>
              </a:rPr>
              <a:t>geralmente</a:t>
            </a:r>
            <a:r>
              <a:rPr dirty="0" sz="23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50" spc="-15">
                <a:solidFill>
                  <a:srgbClr val="FFFFFF"/>
                </a:solidFill>
                <a:latin typeface="Roboto"/>
                <a:cs typeface="Roboto"/>
              </a:rPr>
              <a:t>dividido</a:t>
            </a:r>
            <a:r>
              <a:rPr dirty="0" sz="23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50" spc="20">
                <a:solidFill>
                  <a:srgbClr val="FFFFFF"/>
                </a:solidFill>
                <a:latin typeface="Roboto"/>
                <a:cs typeface="Roboto"/>
              </a:rPr>
              <a:t>em</a:t>
            </a:r>
            <a:r>
              <a:rPr dirty="0" sz="23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50" spc="-5">
                <a:solidFill>
                  <a:srgbClr val="FFFFFF"/>
                </a:solidFill>
                <a:latin typeface="Roboto"/>
                <a:cs typeface="Roboto"/>
              </a:rPr>
              <a:t>segmentos,</a:t>
            </a:r>
            <a:r>
              <a:rPr dirty="0" sz="23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50" spc="-5">
                <a:solidFill>
                  <a:srgbClr val="FFFFFF"/>
                </a:solidFill>
                <a:latin typeface="Roboto"/>
                <a:cs typeface="Roboto"/>
              </a:rPr>
              <a:t>que </a:t>
            </a:r>
            <a:r>
              <a:rPr dirty="0" sz="2350" spc="-57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50" spc="-5">
                <a:solidFill>
                  <a:srgbClr val="FFFFFF"/>
                </a:solidFill>
                <a:latin typeface="Roboto"/>
                <a:cs typeface="Roboto"/>
              </a:rPr>
              <a:t>facilitam</a:t>
            </a:r>
            <a:r>
              <a:rPr dirty="0" sz="23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50" spc="-5">
                <a:solidFill>
                  <a:srgbClr val="FFFFFF"/>
                </a:solidFill>
                <a:latin typeface="Roboto"/>
                <a:cs typeface="Roboto"/>
              </a:rPr>
              <a:t>a</a:t>
            </a:r>
            <a:r>
              <a:rPr dirty="0" sz="23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50" spc="-10">
                <a:solidFill>
                  <a:srgbClr val="FFFFFF"/>
                </a:solidFill>
                <a:latin typeface="Roboto"/>
                <a:cs typeface="Roboto"/>
              </a:rPr>
              <a:t>organização</a:t>
            </a:r>
            <a:r>
              <a:rPr dirty="0" sz="23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50" spc="25">
                <a:solidFill>
                  <a:srgbClr val="FFFFFF"/>
                </a:solidFill>
                <a:latin typeface="Roboto"/>
                <a:cs typeface="Roboto"/>
              </a:rPr>
              <a:t>e</a:t>
            </a:r>
            <a:r>
              <a:rPr dirty="0" sz="23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50" spc="-5">
                <a:solidFill>
                  <a:srgbClr val="FFFFFF"/>
                </a:solidFill>
                <a:latin typeface="Roboto"/>
                <a:cs typeface="Roboto"/>
              </a:rPr>
              <a:t>a</a:t>
            </a:r>
            <a:r>
              <a:rPr dirty="0" sz="23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50" spc="-15">
                <a:solidFill>
                  <a:srgbClr val="FFFFFF"/>
                </a:solidFill>
                <a:latin typeface="Roboto"/>
                <a:cs typeface="Roboto"/>
              </a:rPr>
              <a:t>segurança</a:t>
            </a:r>
            <a:r>
              <a:rPr dirty="0" sz="2350">
                <a:solidFill>
                  <a:srgbClr val="FFFFFF"/>
                </a:solidFill>
                <a:latin typeface="Roboto"/>
                <a:cs typeface="Roboto"/>
              </a:rPr>
              <a:t> dos </a:t>
            </a:r>
            <a:r>
              <a:rPr dirty="0" sz="2350" spc="-5">
                <a:solidFill>
                  <a:srgbClr val="FFFFFF"/>
                </a:solidFill>
                <a:latin typeface="Roboto"/>
                <a:cs typeface="Roboto"/>
              </a:rPr>
              <a:t>dados</a:t>
            </a:r>
            <a:r>
              <a:rPr dirty="0" sz="23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50" spc="25">
                <a:solidFill>
                  <a:srgbClr val="FFFFFF"/>
                </a:solidFill>
                <a:latin typeface="Roboto"/>
                <a:cs typeface="Roboto"/>
              </a:rPr>
              <a:t>e </a:t>
            </a:r>
            <a:r>
              <a:rPr dirty="0" sz="2350" spc="3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50" spc="-15">
                <a:solidFill>
                  <a:srgbClr val="FFFFFF"/>
                </a:solidFill>
                <a:latin typeface="Roboto"/>
                <a:cs typeface="Roboto"/>
              </a:rPr>
              <a:t>instruções,</a:t>
            </a:r>
            <a:r>
              <a:rPr dirty="0" sz="2350" spc="-5">
                <a:solidFill>
                  <a:srgbClr val="FFFFFF"/>
                </a:solidFill>
                <a:latin typeface="Roboto"/>
                <a:cs typeface="Roboto"/>
              </a:rPr>
              <a:t> são</a:t>
            </a:r>
            <a:r>
              <a:rPr dirty="0" sz="23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350" spc="-5">
                <a:solidFill>
                  <a:srgbClr val="FFFFFF"/>
                </a:solidFill>
                <a:latin typeface="Roboto"/>
                <a:cs typeface="Roboto"/>
              </a:rPr>
              <a:t>eles:</a:t>
            </a:r>
            <a:endParaRPr sz="2350">
              <a:latin typeface="Roboto"/>
              <a:cs typeface="Roboto"/>
            </a:endParaRPr>
          </a:p>
          <a:p>
            <a:pPr marL="545465" marR="426084">
              <a:lnSpc>
                <a:spcPts val="3420"/>
              </a:lnSpc>
              <a:spcBef>
                <a:spcPts val="170"/>
              </a:spcBef>
            </a:pP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Segmento </a:t>
            </a:r>
            <a:r>
              <a:rPr dirty="0" sz="2450" spc="10">
                <a:solidFill>
                  <a:srgbClr val="FFFFFF"/>
                </a:solidFill>
                <a:latin typeface="Roboto"/>
                <a:cs typeface="Roboto"/>
              </a:rPr>
              <a:t>de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5">
                <a:solidFill>
                  <a:srgbClr val="FFFFFF"/>
                </a:solidFill>
                <a:latin typeface="Roboto"/>
                <a:cs typeface="Roboto"/>
              </a:rPr>
              <a:t>Código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25">
                <a:solidFill>
                  <a:srgbClr val="FFFFFF"/>
                </a:solidFill>
                <a:latin typeface="Roboto"/>
                <a:cs typeface="Roboto"/>
              </a:rPr>
              <a:t>: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5">
                <a:solidFill>
                  <a:srgbClr val="FFFFFF"/>
                </a:solidFill>
                <a:latin typeface="Roboto"/>
                <a:cs typeface="Roboto"/>
              </a:rPr>
              <a:t>Contém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10">
                <a:solidFill>
                  <a:srgbClr val="FFFFFF"/>
                </a:solidFill>
                <a:latin typeface="Roboto"/>
                <a:cs typeface="Roboto"/>
              </a:rPr>
              <a:t>as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15">
                <a:solidFill>
                  <a:srgbClr val="FFFFFF"/>
                </a:solidFill>
                <a:latin typeface="Roboto"/>
                <a:cs typeface="Roboto"/>
              </a:rPr>
              <a:t>instruções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10">
                <a:solidFill>
                  <a:srgbClr val="FFFFFF"/>
                </a:solidFill>
                <a:latin typeface="Roboto"/>
                <a:cs typeface="Roboto"/>
              </a:rPr>
              <a:t>de </a:t>
            </a:r>
            <a:r>
              <a:rPr dirty="0" sz="2450" spc="-59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15">
                <a:solidFill>
                  <a:srgbClr val="FFFFFF"/>
                </a:solidFill>
                <a:latin typeface="Roboto"/>
                <a:cs typeface="Roboto"/>
              </a:rPr>
              <a:t>máquina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 que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a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CPU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10">
                <a:solidFill>
                  <a:srgbClr val="FFFFFF"/>
                </a:solidFill>
                <a:latin typeface="Roboto"/>
                <a:cs typeface="Roboto"/>
              </a:rPr>
              <a:t>executará.</a:t>
            </a:r>
            <a:endParaRPr sz="2450">
              <a:latin typeface="Roboto"/>
              <a:cs typeface="Roboto"/>
            </a:endParaRPr>
          </a:p>
          <a:p>
            <a:pPr marL="545465">
              <a:lnSpc>
                <a:spcPct val="100000"/>
              </a:lnSpc>
              <a:spcBef>
                <a:spcPts val="285"/>
              </a:spcBef>
            </a:pP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Segmento </a:t>
            </a:r>
            <a:r>
              <a:rPr dirty="0" sz="2450" spc="10">
                <a:solidFill>
                  <a:srgbClr val="FFFFFF"/>
                </a:solidFill>
                <a:latin typeface="Roboto"/>
                <a:cs typeface="Roboto"/>
              </a:rPr>
              <a:t>de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15">
                <a:solidFill>
                  <a:srgbClr val="FFFFFF"/>
                </a:solidFill>
                <a:latin typeface="Roboto"/>
                <a:cs typeface="Roboto"/>
              </a:rPr>
              <a:t>Dados: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Armazena </a:t>
            </a:r>
            <a:r>
              <a:rPr dirty="0" sz="2450" spc="-20">
                <a:solidFill>
                  <a:srgbClr val="FFFFFF"/>
                </a:solidFill>
                <a:latin typeface="Roboto"/>
                <a:cs typeface="Roboto"/>
              </a:rPr>
              <a:t>variáveis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15">
                <a:solidFill>
                  <a:srgbClr val="FFFFFF"/>
                </a:solidFill>
                <a:latin typeface="Roboto"/>
                <a:cs typeface="Roboto"/>
              </a:rPr>
              <a:t>globais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25">
                <a:solidFill>
                  <a:srgbClr val="FFFFFF"/>
                </a:solidFill>
                <a:latin typeface="Roboto"/>
                <a:cs typeface="Roboto"/>
              </a:rPr>
              <a:t>e</a:t>
            </a:r>
            <a:endParaRPr sz="2450">
              <a:latin typeface="Roboto"/>
              <a:cs typeface="Roboto"/>
            </a:endParaRPr>
          </a:p>
          <a:p>
            <a:pPr marL="545465" marR="141605">
              <a:lnSpc>
                <a:spcPts val="3420"/>
              </a:lnSpc>
              <a:spcBef>
                <a:spcPts val="190"/>
              </a:spcBef>
            </a:pPr>
            <a:r>
              <a:rPr dirty="0" sz="2450" spc="-10">
                <a:solidFill>
                  <a:srgbClr val="FFFFFF"/>
                </a:solidFill>
                <a:latin typeface="Roboto"/>
                <a:cs typeface="Roboto"/>
              </a:rPr>
              <a:t>estáticas.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Essas</a:t>
            </a:r>
            <a:r>
              <a:rPr dirty="0" sz="24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20">
                <a:solidFill>
                  <a:srgbClr val="FFFFFF"/>
                </a:solidFill>
                <a:latin typeface="Roboto"/>
                <a:cs typeface="Roboto"/>
              </a:rPr>
              <a:t>variáveis</a:t>
            </a:r>
            <a:r>
              <a:rPr dirty="0" sz="24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são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10">
                <a:solidFill>
                  <a:srgbClr val="FFFFFF"/>
                </a:solidFill>
                <a:latin typeface="Roboto"/>
                <a:cs typeface="Roboto"/>
              </a:rPr>
              <a:t>alocadas</a:t>
            </a:r>
            <a:r>
              <a:rPr dirty="0" sz="24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15">
                <a:solidFill>
                  <a:srgbClr val="FFFFFF"/>
                </a:solidFill>
                <a:latin typeface="Roboto"/>
                <a:cs typeface="Roboto"/>
              </a:rPr>
              <a:t>quando</a:t>
            </a:r>
            <a:r>
              <a:rPr dirty="0" sz="24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15">
                <a:solidFill>
                  <a:srgbClr val="FFFFFF"/>
                </a:solidFill>
                <a:latin typeface="Roboto"/>
                <a:cs typeface="Roboto"/>
              </a:rPr>
              <a:t>o </a:t>
            </a:r>
            <a:r>
              <a:rPr dirty="0" sz="2450" spc="-59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10">
                <a:solidFill>
                  <a:srgbClr val="FFFFFF"/>
                </a:solidFill>
                <a:latin typeface="Roboto"/>
                <a:cs typeface="Roboto"/>
              </a:rPr>
              <a:t>programa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15">
                <a:solidFill>
                  <a:srgbClr val="FFFFFF"/>
                </a:solidFill>
                <a:latin typeface="Roboto"/>
                <a:cs typeface="Roboto"/>
              </a:rPr>
              <a:t>inicia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25">
                <a:solidFill>
                  <a:srgbClr val="FFFFFF"/>
                </a:solidFill>
                <a:latin typeface="Roboto"/>
                <a:cs typeface="Roboto"/>
              </a:rPr>
              <a:t>e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permanecem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20">
                <a:solidFill>
                  <a:srgbClr val="FFFFFF"/>
                </a:solidFill>
                <a:latin typeface="Roboto"/>
                <a:cs typeface="Roboto"/>
              </a:rPr>
              <a:t>na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memória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 até 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que </a:t>
            </a:r>
            <a:r>
              <a:rPr dirty="0" sz="2450" spc="5">
                <a:solidFill>
                  <a:srgbClr val="FFFFFF"/>
                </a:solidFill>
                <a:latin typeface="Roboto"/>
                <a:cs typeface="Roboto"/>
              </a:rPr>
              <a:t>ele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10">
                <a:solidFill>
                  <a:srgbClr val="FFFFFF"/>
                </a:solidFill>
                <a:latin typeface="Roboto"/>
                <a:cs typeface="Roboto"/>
              </a:rPr>
              <a:t>termine.</a:t>
            </a:r>
            <a:endParaRPr sz="2450">
              <a:latin typeface="Roboto"/>
              <a:cs typeface="Roboto"/>
            </a:endParaRPr>
          </a:p>
          <a:p>
            <a:pPr marL="545465">
              <a:lnSpc>
                <a:spcPct val="100000"/>
              </a:lnSpc>
              <a:spcBef>
                <a:spcPts val="280"/>
              </a:spcBef>
            </a:pP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Segmento</a:t>
            </a:r>
            <a:r>
              <a:rPr dirty="0" sz="24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10">
                <a:solidFill>
                  <a:srgbClr val="FFFFFF"/>
                </a:solidFill>
                <a:latin typeface="Roboto"/>
                <a:cs typeface="Roboto"/>
              </a:rPr>
              <a:t>de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Heap:</a:t>
            </a:r>
            <a:r>
              <a:rPr dirty="0" sz="24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20">
                <a:solidFill>
                  <a:srgbClr val="FFFFFF"/>
                </a:solidFill>
                <a:latin typeface="Roboto"/>
                <a:cs typeface="Roboto"/>
              </a:rPr>
              <a:t>Uma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 área </a:t>
            </a:r>
            <a:r>
              <a:rPr dirty="0" sz="2450" spc="-10">
                <a:solidFill>
                  <a:srgbClr val="FFFFFF"/>
                </a:solidFill>
                <a:latin typeface="Roboto"/>
                <a:cs typeface="Roboto"/>
              </a:rPr>
              <a:t>dinâmica </a:t>
            </a:r>
            <a:r>
              <a:rPr dirty="0" sz="2450" spc="10">
                <a:solidFill>
                  <a:srgbClr val="FFFFFF"/>
                </a:solidFill>
                <a:latin typeface="Roboto"/>
                <a:cs typeface="Roboto"/>
              </a:rPr>
              <a:t>de</a:t>
            </a:r>
            <a:endParaRPr sz="2450">
              <a:latin typeface="Roboto"/>
              <a:cs typeface="Roboto"/>
            </a:endParaRPr>
          </a:p>
          <a:p>
            <a:pPr marL="545465" marR="32384">
              <a:lnSpc>
                <a:spcPts val="3420"/>
              </a:lnSpc>
              <a:spcBef>
                <a:spcPts val="95"/>
              </a:spcBef>
            </a:pP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memória 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onde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20">
                <a:solidFill>
                  <a:srgbClr val="FFFFFF"/>
                </a:solidFill>
                <a:latin typeface="Roboto"/>
                <a:cs typeface="Roboto"/>
              </a:rPr>
              <a:t>variáveis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que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requerem</a:t>
            </a:r>
            <a:r>
              <a:rPr dirty="0" sz="24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alocação 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20">
                <a:solidFill>
                  <a:srgbClr val="FFFFFF"/>
                </a:solidFill>
                <a:latin typeface="Roboto"/>
                <a:cs typeface="Roboto"/>
              </a:rPr>
              <a:t>durante </a:t>
            </a:r>
            <a:r>
              <a:rPr dirty="0" sz="2450" spc="15">
                <a:solidFill>
                  <a:srgbClr val="FFFFFF"/>
                </a:solidFill>
                <a:latin typeface="Roboto"/>
                <a:cs typeface="Roboto"/>
              </a:rPr>
              <a:t>o 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tempo </a:t>
            </a:r>
            <a:r>
              <a:rPr dirty="0" sz="2450" spc="10">
                <a:solidFill>
                  <a:srgbClr val="FFFFFF"/>
                </a:solidFill>
                <a:latin typeface="Roboto"/>
                <a:cs typeface="Roboto"/>
              </a:rPr>
              <a:t>de 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execução 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são </a:t>
            </a:r>
            <a:r>
              <a:rPr dirty="0" sz="2450" spc="-10">
                <a:solidFill>
                  <a:srgbClr val="FFFFFF"/>
                </a:solidFill>
                <a:latin typeface="Roboto"/>
                <a:cs typeface="Roboto"/>
              </a:rPr>
              <a:t>armazenadas 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 Segmento</a:t>
            </a:r>
            <a:r>
              <a:rPr dirty="0" sz="24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10">
                <a:solidFill>
                  <a:srgbClr val="FFFFFF"/>
                </a:solidFill>
                <a:latin typeface="Roboto"/>
                <a:cs typeface="Roboto"/>
              </a:rPr>
              <a:t>de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15">
                <a:solidFill>
                  <a:srgbClr val="FFFFFF"/>
                </a:solidFill>
                <a:latin typeface="Roboto"/>
                <a:cs typeface="Roboto"/>
              </a:rPr>
              <a:t>Stack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10">
                <a:solidFill>
                  <a:srgbClr val="FFFFFF"/>
                </a:solidFill>
                <a:latin typeface="Roboto"/>
                <a:cs typeface="Roboto"/>
              </a:rPr>
              <a:t>(Pilha):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15">
                <a:solidFill>
                  <a:srgbClr val="FFFFFF"/>
                </a:solidFill>
                <a:latin typeface="Roboto"/>
                <a:cs typeface="Roboto"/>
              </a:rPr>
              <a:t>Usado</a:t>
            </a:r>
            <a:r>
              <a:rPr dirty="0" sz="24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15">
                <a:solidFill>
                  <a:srgbClr val="FFFFFF"/>
                </a:solidFill>
                <a:latin typeface="Roboto"/>
                <a:cs typeface="Roboto"/>
              </a:rPr>
              <a:t>para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10">
                <a:solidFill>
                  <a:srgbClr val="FFFFFF"/>
                </a:solidFill>
                <a:latin typeface="Roboto"/>
                <a:cs typeface="Roboto"/>
              </a:rPr>
              <a:t>armazenar </a:t>
            </a:r>
            <a:r>
              <a:rPr dirty="0" sz="2450" spc="-59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20">
                <a:solidFill>
                  <a:srgbClr val="FFFFFF"/>
                </a:solidFill>
                <a:latin typeface="Roboto"/>
                <a:cs typeface="Roboto"/>
              </a:rPr>
              <a:t>variáveis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10">
                <a:solidFill>
                  <a:srgbClr val="FFFFFF"/>
                </a:solidFill>
                <a:latin typeface="Roboto"/>
                <a:cs typeface="Roboto"/>
              </a:rPr>
              <a:t>locais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25">
                <a:solidFill>
                  <a:srgbClr val="FFFFFF"/>
                </a:solidFill>
                <a:latin typeface="Roboto"/>
                <a:cs typeface="Roboto"/>
              </a:rPr>
              <a:t>e</a:t>
            </a:r>
            <a:r>
              <a:rPr dirty="0" sz="24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10">
                <a:solidFill>
                  <a:srgbClr val="FFFFFF"/>
                </a:solidFill>
                <a:latin typeface="Roboto"/>
                <a:cs typeface="Roboto"/>
              </a:rPr>
              <a:t>manter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15">
                <a:solidFill>
                  <a:srgbClr val="FFFFFF"/>
                </a:solidFill>
                <a:latin typeface="Roboto"/>
                <a:cs typeface="Roboto"/>
              </a:rPr>
              <a:t>o</a:t>
            </a:r>
            <a:r>
              <a:rPr dirty="0" sz="24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10">
                <a:solidFill>
                  <a:srgbClr val="FFFFFF"/>
                </a:solidFill>
                <a:latin typeface="Roboto"/>
                <a:cs typeface="Roboto"/>
              </a:rPr>
              <a:t>controle</a:t>
            </a:r>
            <a:r>
              <a:rPr dirty="0" sz="24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10">
                <a:solidFill>
                  <a:srgbClr val="FFFFFF"/>
                </a:solidFill>
                <a:latin typeface="Roboto"/>
                <a:cs typeface="Roboto"/>
              </a:rPr>
              <a:t>de</a:t>
            </a:r>
            <a:r>
              <a:rPr dirty="0" sz="24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-10">
                <a:solidFill>
                  <a:srgbClr val="FFFFFF"/>
                </a:solidFill>
                <a:latin typeface="Roboto"/>
                <a:cs typeface="Roboto"/>
              </a:rPr>
              <a:t>chamadas 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450" spc="10">
                <a:solidFill>
                  <a:srgbClr val="FFFFFF"/>
                </a:solidFill>
                <a:latin typeface="Roboto"/>
                <a:cs typeface="Roboto"/>
              </a:rPr>
              <a:t>de</a:t>
            </a:r>
            <a:r>
              <a:rPr dirty="0" sz="2450" spc="-5">
                <a:solidFill>
                  <a:srgbClr val="FFFFFF"/>
                </a:solidFill>
                <a:latin typeface="Roboto"/>
                <a:cs typeface="Roboto"/>
              </a:rPr>
              <a:t> função.</a:t>
            </a:r>
            <a:endParaRPr sz="24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716578" y="785818"/>
            <a:ext cx="10571420" cy="87153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6946" y="974756"/>
            <a:ext cx="7465695" cy="1151255"/>
          </a:xfrm>
          <a:prstGeom prst="rect"/>
        </p:spPr>
        <p:txBody>
          <a:bodyPr wrap="square" lIns="0" tIns="26034" rIns="0" bIns="0" rtlCol="0" vert="horz">
            <a:spAutoFit/>
          </a:bodyPr>
          <a:lstStyle/>
          <a:p>
            <a:pPr marL="12700" marR="5080">
              <a:lnSpc>
                <a:spcPts val="4430"/>
              </a:lnSpc>
              <a:spcBef>
                <a:spcPts val="204"/>
              </a:spcBef>
            </a:pPr>
            <a:r>
              <a:rPr dirty="0" sz="3700" spc="120">
                <a:solidFill>
                  <a:srgbClr val="FFBE40"/>
                </a:solidFill>
              </a:rPr>
              <a:t>EXECUÇÃO</a:t>
            </a:r>
            <a:r>
              <a:rPr dirty="0" sz="3700" spc="200">
                <a:solidFill>
                  <a:srgbClr val="FFBE40"/>
                </a:solidFill>
              </a:rPr>
              <a:t> </a:t>
            </a:r>
            <a:r>
              <a:rPr dirty="0" sz="3700" spc="35">
                <a:solidFill>
                  <a:srgbClr val="FFBE40"/>
                </a:solidFill>
              </a:rPr>
              <a:t>DO</a:t>
            </a:r>
            <a:r>
              <a:rPr dirty="0" sz="3700" spc="200">
                <a:solidFill>
                  <a:srgbClr val="FFBE40"/>
                </a:solidFill>
              </a:rPr>
              <a:t> </a:t>
            </a:r>
            <a:r>
              <a:rPr dirty="0" sz="3700" spc="145">
                <a:solidFill>
                  <a:srgbClr val="FFBE40"/>
                </a:solidFill>
              </a:rPr>
              <a:t>PROGRAMA</a:t>
            </a:r>
            <a:r>
              <a:rPr dirty="0" sz="3700" spc="200">
                <a:solidFill>
                  <a:srgbClr val="FFBE40"/>
                </a:solidFill>
              </a:rPr>
              <a:t> </a:t>
            </a:r>
            <a:r>
              <a:rPr dirty="0" sz="3700" spc="114">
                <a:solidFill>
                  <a:srgbClr val="FFBE40"/>
                </a:solidFill>
              </a:rPr>
              <a:t>PELA </a:t>
            </a:r>
            <a:r>
              <a:rPr dirty="0" sz="3700" spc="-910">
                <a:solidFill>
                  <a:srgbClr val="FFBE40"/>
                </a:solidFill>
              </a:rPr>
              <a:t> </a:t>
            </a:r>
            <a:r>
              <a:rPr dirty="0" sz="3700" spc="65">
                <a:solidFill>
                  <a:srgbClr val="FFBE40"/>
                </a:solidFill>
              </a:rPr>
              <a:t>CPU</a:t>
            </a:r>
            <a:endParaRPr sz="3700"/>
          </a:p>
        </p:txBody>
      </p:sp>
      <p:sp>
        <p:nvSpPr>
          <p:cNvPr id="4" name="object 4"/>
          <p:cNvSpPr txBox="1"/>
          <p:nvPr/>
        </p:nvSpPr>
        <p:spPr>
          <a:xfrm>
            <a:off x="336946" y="2768795"/>
            <a:ext cx="7606030" cy="61493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930275">
              <a:lnSpc>
                <a:spcPct val="117100"/>
              </a:lnSpc>
              <a:spcBef>
                <a:spcPts val="95"/>
              </a:spcBef>
            </a:pPr>
            <a:r>
              <a:rPr dirty="0" sz="3150" spc="60">
                <a:solidFill>
                  <a:srgbClr val="FFFFFF"/>
                </a:solidFill>
                <a:latin typeface="Roboto"/>
                <a:cs typeface="Roboto"/>
              </a:rPr>
              <a:t>É </a:t>
            </a:r>
            <a:r>
              <a:rPr dirty="0" sz="3150" spc="-15">
                <a:solidFill>
                  <a:srgbClr val="FFFFFF"/>
                </a:solidFill>
                <a:latin typeface="Roboto"/>
                <a:cs typeface="Roboto"/>
              </a:rPr>
              <a:t>realizado </a:t>
            </a:r>
            <a:r>
              <a:rPr dirty="0" sz="3150" spc="-10">
                <a:solidFill>
                  <a:srgbClr val="FFFFFF"/>
                </a:solidFill>
                <a:latin typeface="Roboto"/>
                <a:cs typeface="Roboto"/>
              </a:rPr>
              <a:t>um ciclo </a:t>
            </a:r>
            <a:r>
              <a:rPr dirty="0" sz="3150" spc="10">
                <a:solidFill>
                  <a:srgbClr val="FFFFFF"/>
                </a:solidFill>
                <a:latin typeface="Roboto"/>
                <a:cs typeface="Roboto"/>
              </a:rPr>
              <a:t>de </a:t>
            </a:r>
            <a:r>
              <a:rPr dirty="0" sz="3150" spc="-105">
                <a:solidFill>
                  <a:srgbClr val="FFFFFF"/>
                </a:solidFill>
                <a:latin typeface="Roboto"/>
                <a:cs typeface="Roboto"/>
              </a:rPr>
              <a:t>busca- </a:t>
            </a:r>
            <a:r>
              <a:rPr dirty="0" sz="3150" spc="-10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25">
                <a:solidFill>
                  <a:srgbClr val="FFFFFF"/>
                </a:solidFill>
                <a:latin typeface="Roboto"/>
                <a:cs typeface="Roboto"/>
              </a:rPr>
              <a:t>decodificação-execução.</a:t>
            </a:r>
            <a:r>
              <a:rPr dirty="0" sz="31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10">
                <a:solidFill>
                  <a:srgbClr val="FFFFFF"/>
                </a:solidFill>
                <a:latin typeface="Roboto"/>
                <a:cs typeface="Roboto"/>
              </a:rPr>
              <a:t>Nele,</a:t>
            </a:r>
            <a:r>
              <a:rPr dirty="0" sz="31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10">
                <a:solidFill>
                  <a:srgbClr val="FFFFFF"/>
                </a:solidFill>
                <a:latin typeface="Roboto"/>
                <a:cs typeface="Roboto"/>
              </a:rPr>
              <a:t>a</a:t>
            </a:r>
            <a:r>
              <a:rPr dirty="0" sz="31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10">
                <a:solidFill>
                  <a:srgbClr val="FFFFFF"/>
                </a:solidFill>
                <a:latin typeface="Roboto"/>
                <a:cs typeface="Roboto"/>
              </a:rPr>
              <a:t>CPU </a:t>
            </a:r>
            <a:r>
              <a:rPr dirty="0" sz="3150" spc="-76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20">
                <a:solidFill>
                  <a:srgbClr val="FFFFFF"/>
                </a:solidFill>
                <a:latin typeface="Roboto"/>
                <a:cs typeface="Roboto"/>
              </a:rPr>
              <a:t>busca</a:t>
            </a:r>
            <a:r>
              <a:rPr dirty="0" sz="31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15">
                <a:solidFill>
                  <a:srgbClr val="FFFFFF"/>
                </a:solidFill>
                <a:latin typeface="Roboto"/>
                <a:cs typeface="Roboto"/>
              </a:rPr>
              <a:t>uma</a:t>
            </a:r>
            <a:r>
              <a:rPr dirty="0" sz="31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20">
                <a:solidFill>
                  <a:srgbClr val="FFFFFF"/>
                </a:solidFill>
                <a:latin typeface="Roboto"/>
                <a:cs typeface="Roboto"/>
              </a:rPr>
              <a:t>instrução,</a:t>
            </a:r>
            <a:r>
              <a:rPr dirty="0" sz="31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>
                <a:solidFill>
                  <a:srgbClr val="FFFFFF"/>
                </a:solidFill>
                <a:latin typeface="Roboto"/>
                <a:cs typeface="Roboto"/>
              </a:rPr>
              <a:t>decodifica </a:t>
            </a:r>
            <a:r>
              <a:rPr dirty="0" sz="3150" spc="-15">
                <a:solidFill>
                  <a:srgbClr val="FFFFFF"/>
                </a:solidFill>
                <a:latin typeface="Roboto"/>
                <a:cs typeface="Roboto"/>
              </a:rPr>
              <a:t>seu </a:t>
            </a:r>
            <a:r>
              <a:rPr dirty="0" sz="3150" spc="-10">
                <a:solidFill>
                  <a:srgbClr val="FFFFFF"/>
                </a:solidFill>
                <a:latin typeface="Roboto"/>
                <a:cs typeface="Roboto"/>
              </a:rPr>
              <a:t> significado</a:t>
            </a:r>
            <a:r>
              <a:rPr dirty="0" sz="31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30">
                <a:solidFill>
                  <a:srgbClr val="FFFFFF"/>
                </a:solidFill>
                <a:latin typeface="Roboto"/>
                <a:cs typeface="Roboto"/>
              </a:rPr>
              <a:t>e</a:t>
            </a:r>
            <a:r>
              <a:rPr dirty="0" sz="31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10">
                <a:solidFill>
                  <a:srgbClr val="FFFFFF"/>
                </a:solidFill>
                <a:latin typeface="Roboto"/>
                <a:cs typeface="Roboto"/>
              </a:rPr>
              <a:t>executa.</a:t>
            </a:r>
            <a:endParaRPr sz="315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3650">
              <a:latin typeface="Roboto"/>
              <a:cs typeface="Roboto"/>
            </a:endParaRPr>
          </a:p>
          <a:p>
            <a:pPr marL="12700" marR="5080">
              <a:lnSpc>
                <a:spcPct val="115100"/>
              </a:lnSpc>
            </a:pPr>
            <a:r>
              <a:rPr dirty="0" sz="3150" spc="60">
                <a:solidFill>
                  <a:srgbClr val="FFFFFF"/>
                </a:solidFill>
                <a:latin typeface="Roboto"/>
                <a:cs typeface="Roboto"/>
              </a:rPr>
              <a:t>A </a:t>
            </a:r>
            <a:r>
              <a:rPr dirty="0" sz="3150" spc="-35">
                <a:solidFill>
                  <a:srgbClr val="FFFFFF"/>
                </a:solidFill>
                <a:latin typeface="Roboto"/>
                <a:cs typeface="Roboto"/>
              </a:rPr>
              <a:t>Unidade </a:t>
            </a:r>
            <a:r>
              <a:rPr dirty="0" sz="3150" spc="-25">
                <a:solidFill>
                  <a:srgbClr val="FFFFFF"/>
                </a:solidFill>
                <a:latin typeface="Roboto"/>
                <a:cs typeface="Roboto"/>
              </a:rPr>
              <a:t>Lógica </a:t>
            </a:r>
            <a:r>
              <a:rPr dirty="0" sz="3150" spc="15">
                <a:solidFill>
                  <a:srgbClr val="FFFFFF"/>
                </a:solidFill>
                <a:latin typeface="Roboto"/>
                <a:cs typeface="Roboto"/>
              </a:rPr>
              <a:t>e </a:t>
            </a:r>
            <a:r>
              <a:rPr dirty="0" sz="3150" spc="-15">
                <a:solidFill>
                  <a:srgbClr val="FFFFFF"/>
                </a:solidFill>
                <a:latin typeface="Roboto"/>
                <a:cs typeface="Roboto"/>
              </a:rPr>
              <a:t>Aritmética </a:t>
            </a:r>
            <a:r>
              <a:rPr dirty="0" sz="3150" spc="-5">
                <a:solidFill>
                  <a:srgbClr val="FFFFFF"/>
                </a:solidFill>
                <a:latin typeface="Roboto"/>
                <a:cs typeface="Roboto"/>
              </a:rPr>
              <a:t>(ALU) </a:t>
            </a:r>
            <a:r>
              <a:rPr dirty="0" sz="31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25">
                <a:solidFill>
                  <a:srgbClr val="FFFFFF"/>
                </a:solidFill>
                <a:latin typeface="Roboto"/>
                <a:cs typeface="Roboto"/>
              </a:rPr>
              <a:t>realiza</a:t>
            </a:r>
            <a:r>
              <a:rPr dirty="0" sz="3150" spc="-2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15">
                <a:solidFill>
                  <a:srgbClr val="FFFFFF"/>
                </a:solidFill>
                <a:latin typeface="Roboto"/>
                <a:cs typeface="Roboto"/>
              </a:rPr>
              <a:t>operações</a:t>
            </a:r>
            <a:r>
              <a:rPr dirty="0" sz="3150" spc="-20">
                <a:solidFill>
                  <a:srgbClr val="FFFFFF"/>
                </a:solidFill>
                <a:latin typeface="Roboto"/>
                <a:cs typeface="Roboto"/>
              </a:rPr>
              <a:t> matemáticas</a:t>
            </a:r>
            <a:r>
              <a:rPr dirty="0" sz="3150" spc="-1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30">
                <a:solidFill>
                  <a:srgbClr val="FFFFFF"/>
                </a:solidFill>
                <a:latin typeface="Roboto"/>
                <a:cs typeface="Roboto"/>
              </a:rPr>
              <a:t>ou</a:t>
            </a:r>
            <a:r>
              <a:rPr dirty="0" sz="3150" spc="-20">
                <a:solidFill>
                  <a:srgbClr val="FFFFFF"/>
                </a:solidFill>
                <a:latin typeface="Roboto"/>
                <a:cs typeface="Roboto"/>
              </a:rPr>
              <a:t> lógicas, </a:t>
            </a:r>
            <a:r>
              <a:rPr dirty="0" sz="3150" spc="-77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30">
                <a:solidFill>
                  <a:srgbClr val="FFFFFF"/>
                </a:solidFill>
                <a:latin typeface="Roboto"/>
                <a:cs typeface="Roboto"/>
              </a:rPr>
              <a:t>enquanto</a:t>
            </a:r>
            <a:r>
              <a:rPr dirty="0" sz="3150" spc="-1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25">
                <a:solidFill>
                  <a:srgbClr val="FFFFFF"/>
                </a:solidFill>
                <a:latin typeface="Roboto"/>
                <a:cs typeface="Roboto"/>
              </a:rPr>
              <a:t>a</a:t>
            </a:r>
            <a:r>
              <a:rPr dirty="0" sz="3150" spc="-1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35">
                <a:solidFill>
                  <a:srgbClr val="FFFFFF"/>
                </a:solidFill>
                <a:latin typeface="Roboto"/>
                <a:cs typeface="Roboto"/>
              </a:rPr>
              <a:t>Unidade</a:t>
            </a:r>
            <a:r>
              <a:rPr dirty="0" sz="31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5">
                <a:solidFill>
                  <a:srgbClr val="FFFFFF"/>
                </a:solidFill>
                <a:latin typeface="Roboto"/>
                <a:cs typeface="Roboto"/>
              </a:rPr>
              <a:t>de</a:t>
            </a:r>
            <a:r>
              <a:rPr dirty="0" sz="3150" spc="-15">
                <a:solidFill>
                  <a:srgbClr val="FFFFFF"/>
                </a:solidFill>
                <a:latin typeface="Roboto"/>
                <a:cs typeface="Roboto"/>
              </a:rPr>
              <a:t> Controle </a:t>
            </a:r>
            <a:r>
              <a:rPr dirty="0" sz="3150" spc="-20">
                <a:solidFill>
                  <a:srgbClr val="FFFFFF"/>
                </a:solidFill>
                <a:latin typeface="Roboto"/>
                <a:cs typeface="Roboto"/>
              </a:rPr>
              <a:t>coordena </a:t>
            </a:r>
            <a:r>
              <a:rPr dirty="0" sz="3150" spc="-1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25">
                <a:solidFill>
                  <a:srgbClr val="FFFFFF"/>
                </a:solidFill>
                <a:latin typeface="Roboto"/>
                <a:cs typeface="Roboto"/>
              </a:rPr>
              <a:t>todas</a:t>
            </a:r>
            <a:r>
              <a:rPr dirty="0" sz="3150" spc="18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30">
                <a:solidFill>
                  <a:srgbClr val="FFFFFF"/>
                </a:solidFill>
                <a:latin typeface="Roboto"/>
                <a:cs typeface="Roboto"/>
              </a:rPr>
              <a:t>as</a:t>
            </a:r>
            <a:r>
              <a:rPr dirty="0" sz="3150" spc="18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15">
                <a:solidFill>
                  <a:srgbClr val="FFFFFF"/>
                </a:solidFill>
                <a:latin typeface="Roboto"/>
                <a:cs typeface="Roboto"/>
              </a:rPr>
              <a:t>operações</a:t>
            </a:r>
            <a:r>
              <a:rPr dirty="0" sz="3150" spc="18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35">
                <a:solidFill>
                  <a:srgbClr val="FFFFFF"/>
                </a:solidFill>
                <a:latin typeface="Roboto"/>
                <a:cs typeface="Roboto"/>
              </a:rPr>
              <a:t>para</a:t>
            </a:r>
            <a:r>
              <a:rPr dirty="0" sz="3150" spc="18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40">
                <a:solidFill>
                  <a:srgbClr val="FFFFFF"/>
                </a:solidFill>
                <a:latin typeface="Roboto"/>
                <a:cs typeface="Roboto"/>
              </a:rPr>
              <a:t>garantir</a:t>
            </a:r>
            <a:r>
              <a:rPr dirty="0" sz="3150" spc="18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20">
                <a:solidFill>
                  <a:srgbClr val="FFFFFF"/>
                </a:solidFill>
                <a:latin typeface="Roboto"/>
                <a:cs typeface="Roboto"/>
              </a:rPr>
              <a:t>que </a:t>
            </a:r>
            <a:r>
              <a:rPr dirty="0" sz="3150" spc="-1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20">
                <a:solidFill>
                  <a:srgbClr val="FFFFFF"/>
                </a:solidFill>
                <a:latin typeface="Roboto"/>
                <a:cs typeface="Roboto"/>
              </a:rPr>
              <a:t>cada</a:t>
            </a:r>
            <a:r>
              <a:rPr dirty="0" sz="3150" spc="5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25">
                <a:solidFill>
                  <a:srgbClr val="FFFFFF"/>
                </a:solidFill>
                <a:latin typeface="Roboto"/>
                <a:cs typeface="Roboto"/>
              </a:rPr>
              <a:t>etapa</a:t>
            </a:r>
            <a:r>
              <a:rPr dirty="0" sz="3150" spc="5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10">
                <a:solidFill>
                  <a:srgbClr val="FFFFFF"/>
                </a:solidFill>
                <a:latin typeface="Roboto"/>
                <a:cs typeface="Roboto"/>
              </a:rPr>
              <a:t>do</a:t>
            </a:r>
            <a:r>
              <a:rPr dirty="0" sz="3150" spc="5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20">
                <a:solidFill>
                  <a:srgbClr val="FFFFFF"/>
                </a:solidFill>
                <a:latin typeface="Roboto"/>
                <a:cs typeface="Roboto"/>
              </a:rPr>
              <a:t>processamento</a:t>
            </a:r>
            <a:r>
              <a:rPr dirty="0" sz="3150" spc="5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20">
                <a:solidFill>
                  <a:srgbClr val="FFFFFF"/>
                </a:solidFill>
                <a:latin typeface="Roboto"/>
                <a:cs typeface="Roboto"/>
              </a:rPr>
              <a:t>aconteça </a:t>
            </a:r>
            <a:r>
              <a:rPr dirty="0" sz="3150" spc="-1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45">
                <a:solidFill>
                  <a:srgbClr val="FFFFFF"/>
                </a:solidFill>
                <a:latin typeface="Roboto"/>
                <a:cs typeface="Roboto"/>
              </a:rPr>
              <a:t>na</a:t>
            </a:r>
            <a:r>
              <a:rPr dirty="0" sz="3150" spc="-10">
                <a:solidFill>
                  <a:srgbClr val="FFFFFF"/>
                </a:solidFill>
                <a:latin typeface="Roboto"/>
                <a:cs typeface="Roboto"/>
              </a:rPr>
              <a:t> ordem</a:t>
            </a:r>
            <a:r>
              <a:rPr dirty="0" sz="31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3150" spc="-25">
                <a:solidFill>
                  <a:srgbClr val="FFFFFF"/>
                </a:solidFill>
                <a:latin typeface="Roboto"/>
                <a:cs typeface="Roboto"/>
              </a:rPr>
              <a:t>correta.</a:t>
            </a:r>
            <a:endParaRPr sz="31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307556" y="0"/>
            <a:ext cx="9980442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6946" y="731875"/>
            <a:ext cx="7073900" cy="1151255"/>
          </a:xfrm>
          <a:prstGeom prst="rect"/>
        </p:spPr>
        <p:txBody>
          <a:bodyPr wrap="square" lIns="0" tIns="26034" rIns="0" bIns="0" rtlCol="0" vert="horz">
            <a:spAutoFit/>
          </a:bodyPr>
          <a:lstStyle/>
          <a:p>
            <a:pPr marL="12700" marR="5080">
              <a:lnSpc>
                <a:spcPts val="4430"/>
              </a:lnSpc>
              <a:spcBef>
                <a:spcPts val="204"/>
              </a:spcBef>
            </a:pPr>
            <a:r>
              <a:rPr dirty="0" sz="3700" spc="140">
                <a:solidFill>
                  <a:srgbClr val="FFBE40"/>
                </a:solidFill>
              </a:rPr>
              <a:t>ENCERRAMENTO</a:t>
            </a:r>
            <a:r>
              <a:rPr dirty="0" sz="3700" spc="190">
                <a:solidFill>
                  <a:srgbClr val="FFBE40"/>
                </a:solidFill>
              </a:rPr>
              <a:t> </a:t>
            </a:r>
            <a:r>
              <a:rPr dirty="0" sz="3700" spc="20">
                <a:solidFill>
                  <a:srgbClr val="FFBE40"/>
                </a:solidFill>
              </a:rPr>
              <a:t>E</a:t>
            </a:r>
            <a:r>
              <a:rPr dirty="0" sz="3700" spc="190">
                <a:solidFill>
                  <a:srgbClr val="FFBE40"/>
                </a:solidFill>
              </a:rPr>
              <a:t> </a:t>
            </a:r>
            <a:r>
              <a:rPr dirty="0" sz="3700" spc="130">
                <a:solidFill>
                  <a:srgbClr val="FFBE40"/>
                </a:solidFill>
              </a:rPr>
              <a:t>LIBERAÇÃO </a:t>
            </a:r>
            <a:r>
              <a:rPr dirty="0" sz="3700" spc="-905">
                <a:solidFill>
                  <a:srgbClr val="FFBE40"/>
                </a:solidFill>
              </a:rPr>
              <a:t> </a:t>
            </a:r>
            <a:r>
              <a:rPr dirty="0" sz="3700" spc="45">
                <a:solidFill>
                  <a:srgbClr val="FFBE40"/>
                </a:solidFill>
              </a:rPr>
              <a:t>DE</a:t>
            </a:r>
            <a:r>
              <a:rPr dirty="0" sz="3700" spc="215">
                <a:solidFill>
                  <a:srgbClr val="FFBE40"/>
                </a:solidFill>
              </a:rPr>
              <a:t> </a:t>
            </a:r>
            <a:r>
              <a:rPr dirty="0" sz="3700" spc="90">
                <a:solidFill>
                  <a:srgbClr val="FFBE40"/>
                </a:solidFill>
              </a:rPr>
              <a:t>RECURSOS</a:t>
            </a:r>
            <a:endParaRPr sz="3700"/>
          </a:p>
        </p:txBody>
      </p:sp>
      <p:sp>
        <p:nvSpPr>
          <p:cNvPr id="4" name="object 4"/>
          <p:cNvSpPr txBox="1"/>
          <p:nvPr/>
        </p:nvSpPr>
        <p:spPr>
          <a:xfrm>
            <a:off x="336946" y="2206515"/>
            <a:ext cx="7550784" cy="730186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62230">
              <a:lnSpc>
                <a:spcPct val="116500"/>
              </a:lnSpc>
              <a:spcBef>
                <a:spcPts val="95"/>
              </a:spcBef>
            </a:pPr>
            <a:r>
              <a:rPr dirty="0" sz="2950" spc="10">
                <a:solidFill>
                  <a:srgbClr val="FFFFFF"/>
                </a:solidFill>
                <a:latin typeface="Roboto"/>
                <a:cs typeface="Roboto"/>
              </a:rPr>
              <a:t>Após </a:t>
            </a:r>
            <a:r>
              <a:rPr dirty="0" sz="2950" spc="15">
                <a:solidFill>
                  <a:srgbClr val="FFFFFF"/>
                </a:solidFill>
                <a:latin typeface="Roboto"/>
                <a:cs typeface="Roboto"/>
              </a:rPr>
              <a:t>o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término, </a:t>
            </a:r>
            <a:r>
              <a:rPr dirty="0" sz="2950" spc="15">
                <a:solidFill>
                  <a:srgbClr val="FFFFFF"/>
                </a:solidFill>
                <a:latin typeface="Roboto"/>
                <a:cs typeface="Roboto"/>
              </a:rPr>
              <a:t>o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sistema operacional </a:t>
            </a:r>
            <a:r>
              <a:rPr dirty="0" sz="2950" spc="-15">
                <a:solidFill>
                  <a:srgbClr val="FFFFFF"/>
                </a:solidFill>
                <a:latin typeface="Roboto"/>
                <a:cs typeface="Roboto"/>
              </a:rPr>
              <a:t>libera </a:t>
            </a:r>
            <a:r>
              <a:rPr dirty="0" sz="2950" spc="-72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memória, 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fecha </a:t>
            </a:r>
            <a:r>
              <a:rPr dirty="0" sz="2950" spc="-20">
                <a:solidFill>
                  <a:srgbClr val="FFFFFF"/>
                </a:solidFill>
                <a:latin typeface="Roboto"/>
                <a:cs typeface="Roboto"/>
              </a:rPr>
              <a:t>arquivos </a:t>
            </a:r>
            <a:r>
              <a:rPr dirty="0" sz="2950" spc="30">
                <a:solidFill>
                  <a:srgbClr val="FFFFFF"/>
                </a:solidFill>
                <a:latin typeface="Roboto"/>
                <a:cs typeface="Roboto"/>
              </a:rPr>
              <a:t>e 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remove </a:t>
            </a:r>
            <a:r>
              <a:rPr dirty="0" sz="2950" spc="15">
                <a:solidFill>
                  <a:srgbClr val="FFFFFF"/>
                </a:solidFill>
                <a:latin typeface="Roboto"/>
                <a:cs typeface="Roboto"/>
              </a:rPr>
              <a:t>o </a:t>
            </a:r>
            <a:r>
              <a:rPr dirty="0" sz="2950" spc="2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programa da </a:t>
            </a:r>
            <a:r>
              <a:rPr dirty="0" sz="2950" spc="-25">
                <a:solidFill>
                  <a:srgbClr val="FFFFFF"/>
                </a:solidFill>
                <a:latin typeface="Roboto"/>
                <a:cs typeface="Roboto"/>
              </a:rPr>
              <a:t>lista </a:t>
            </a:r>
            <a:r>
              <a:rPr dirty="0" sz="2950" spc="10">
                <a:solidFill>
                  <a:srgbClr val="FFFFFF"/>
                </a:solidFill>
                <a:latin typeface="Roboto"/>
                <a:cs typeface="Roboto"/>
              </a:rPr>
              <a:t>de 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processos. </a:t>
            </a:r>
            <a:r>
              <a:rPr dirty="0" sz="2950" spc="70">
                <a:solidFill>
                  <a:srgbClr val="FFFFFF"/>
                </a:solidFill>
                <a:latin typeface="Roboto"/>
                <a:cs typeface="Roboto"/>
              </a:rPr>
              <a:t>A 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CPU 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recebe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uma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0">
                <a:solidFill>
                  <a:srgbClr val="FFFFFF"/>
                </a:solidFill>
                <a:latin typeface="Roboto"/>
                <a:cs typeface="Roboto"/>
              </a:rPr>
              <a:t>instrução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10">
                <a:solidFill>
                  <a:srgbClr val="FFFFFF"/>
                </a:solidFill>
                <a:latin typeface="Roboto"/>
                <a:cs typeface="Roboto"/>
              </a:rPr>
              <a:t>de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término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que </a:t>
            </a:r>
            <a:r>
              <a:rPr dirty="0" sz="2950" spc="-20">
                <a:solidFill>
                  <a:srgbClr val="FFFFFF"/>
                </a:solidFill>
                <a:latin typeface="Roboto"/>
                <a:cs typeface="Roboto"/>
              </a:rPr>
              <a:t>indica </a:t>
            </a:r>
            <a:r>
              <a:rPr dirty="0" sz="2950" spc="-1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ao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sistema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operacional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que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15">
                <a:solidFill>
                  <a:srgbClr val="FFFFFF"/>
                </a:solidFill>
                <a:latin typeface="Roboto"/>
                <a:cs typeface="Roboto"/>
              </a:rPr>
              <a:t>o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processo 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chegou 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ao </a:t>
            </a:r>
            <a:r>
              <a:rPr dirty="0" sz="2950" spc="10">
                <a:solidFill>
                  <a:srgbClr val="FFFFFF"/>
                </a:solidFill>
                <a:latin typeface="Roboto"/>
                <a:cs typeface="Roboto"/>
              </a:rPr>
              <a:t>fim, 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desencadeando </a:t>
            </a:r>
            <a:r>
              <a:rPr dirty="0" sz="2950" spc="15">
                <a:solidFill>
                  <a:srgbClr val="FFFFFF"/>
                </a:solidFill>
                <a:latin typeface="Roboto"/>
                <a:cs typeface="Roboto"/>
              </a:rPr>
              <a:t>o 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processo 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10">
                <a:solidFill>
                  <a:srgbClr val="FFFFFF"/>
                </a:solidFill>
                <a:latin typeface="Roboto"/>
                <a:cs typeface="Roboto"/>
              </a:rPr>
              <a:t>de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liberação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dos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5">
                <a:solidFill>
                  <a:srgbClr val="FFFFFF"/>
                </a:solidFill>
                <a:latin typeface="Roboto"/>
                <a:cs typeface="Roboto"/>
              </a:rPr>
              <a:t>recursos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alocados.</a:t>
            </a:r>
            <a:endParaRPr sz="295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3400">
              <a:latin typeface="Roboto"/>
              <a:cs typeface="Roboto"/>
            </a:endParaRPr>
          </a:p>
          <a:p>
            <a:pPr marL="12700" marR="5080">
              <a:lnSpc>
                <a:spcPct val="114399"/>
              </a:lnSpc>
            </a:pPr>
            <a:r>
              <a:rPr dirty="0" sz="2950" spc="-15">
                <a:solidFill>
                  <a:srgbClr val="FFFFFF"/>
                </a:solidFill>
                <a:latin typeface="Roboto"/>
                <a:cs typeface="Roboto"/>
              </a:rPr>
              <a:t>Toda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0">
                <a:solidFill>
                  <a:srgbClr val="FFFFFF"/>
                </a:solidFill>
                <a:latin typeface="Roboto"/>
                <a:cs typeface="Roboto"/>
              </a:rPr>
              <a:t>a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5">
                <a:solidFill>
                  <a:srgbClr val="FFFFFF"/>
                </a:solidFill>
                <a:latin typeface="Roboto"/>
                <a:cs typeface="Roboto"/>
              </a:rPr>
              <a:t>memória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0">
                <a:solidFill>
                  <a:srgbClr val="FFFFFF"/>
                </a:solidFill>
                <a:latin typeface="Roboto"/>
                <a:cs typeface="Roboto"/>
              </a:rPr>
              <a:t>alocada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5">
                <a:solidFill>
                  <a:srgbClr val="FFFFFF"/>
                </a:solidFill>
                <a:latin typeface="Roboto"/>
                <a:cs typeface="Roboto"/>
              </a:rPr>
              <a:t>ao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5">
                <a:solidFill>
                  <a:srgbClr val="FFFFFF"/>
                </a:solidFill>
                <a:latin typeface="Roboto"/>
                <a:cs typeface="Roboto"/>
              </a:rPr>
              <a:t>programa,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35">
                <a:solidFill>
                  <a:srgbClr val="FFFFFF"/>
                </a:solidFill>
                <a:latin typeface="Roboto"/>
                <a:cs typeface="Roboto"/>
              </a:rPr>
              <a:t>tanto </a:t>
            </a:r>
            <a:r>
              <a:rPr dirty="0" sz="2950" spc="-3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40">
                <a:solidFill>
                  <a:srgbClr val="FFFFFF"/>
                </a:solidFill>
                <a:latin typeface="Roboto"/>
                <a:cs typeface="Roboto"/>
              </a:rPr>
              <a:t>na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RAM </a:t>
            </a:r>
            <a:r>
              <a:rPr dirty="0" sz="2950" spc="-35">
                <a:solidFill>
                  <a:srgbClr val="FFFFFF"/>
                </a:solidFill>
                <a:latin typeface="Roboto"/>
                <a:cs typeface="Roboto"/>
              </a:rPr>
              <a:t>quanto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40">
                <a:solidFill>
                  <a:srgbClr val="FFFFFF"/>
                </a:solidFill>
                <a:latin typeface="Roboto"/>
                <a:cs typeface="Roboto"/>
              </a:rPr>
              <a:t>na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5">
                <a:solidFill>
                  <a:srgbClr val="FFFFFF"/>
                </a:solidFill>
                <a:latin typeface="Roboto"/>
                <a:cs typeface="Roboto"/>
              </a:rPr>
              <a:t>memória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0">
                <a:solidFill>
                  <a:srgbClr val="FFFFFF"/>
                </a:solidFill>
                <a:latin typeface="Roboto"/>
                <a:cs typeface="Roboto"/>
              </a:rPr>
              <a:t>cache,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15">
                <a:solidFill>
                  <a:srgbClr val="FFFFFF"/>
                </a:solidFill>
                <a:latin typeface="Roboto"/>
                <a:cs typeface="Roboto"/>
              </a:rPr>
              <a:t>é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5">
                <a:solidFill>
                  <a:srgbClr val="FFFFFF"/>
                </a:solidFill>
                <a:latin typeface="Roboto"/>
                <a:cs typeface="Roboto"/>
              </a:rPr>
              <a:t>liberada </a:t>
            </a:r>
            <a:r>
              <a:rPr dirty="0" sz="2950" spc="-72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30">
                <a:solidFill>
                  <a:srgbClr val="FFFFFF"/>
                </a:solidFill>
                <a:latin typeface="Roboto"/>
                <a:cs typeface="Roboto"/>
              </a:rPr>
              <a:t>para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30">
                <a:solidFill>
                  <a:srgbClr val="FFFFFF"/>
                </a:solidFill>
                <a:latin typeface="Roboto"/>
                <a:cs typeface="Roboto"/>
              </a:rPr>
              <a:t>uso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5">
                <a:solidFill>
                  <a:srgbClr val="FFFFFF"/>
                </a:solidFill>
                <a:latin typeface="Roboto"/>
                <a:cs typeface="Roboto"/>
              </a:rPr>
              <a:t>por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30">
                <a:solidFill>
                  <a:srgbClr val="FFFFFF"/>
                </a:solidFill>
                <a:latin typeface="Roboto"/>
                <a:cs typeface="Roboto"/>
              </a:rPr>
              <a:t>outros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5">
                <a:solidFill>
                  <a:srgbClr val="FFFFFF"/>
                </a:solidFill>
                <a:latin typeface="Roboto"/>
                <a:cs typeface="Roboto"/>
              </a:rPr>
              <a:t>programas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15">
                <a:solidFill>
                  <a:srgbClr val="FFFFFF"/>
                </a:solidFill>
                <a:latin typeface="Roboto"/>
                <a:cs typeface="Roboto"/>
              </a:rPr>
              <a:t>e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0">
                <a:solidFill>
                  <a:srgbClr val="FFFFFF"/>
                </a:solidFill>
                <a:latin typeface="Roboto"/>
                <a:cs typeface="Roboto"/>
              </a:rPr>
              <a:t>processos, </a:t>
            </a:r>
            <a:r>
              <a:rPr dirty="0" sz="2950" spc="-1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5">
                <a:solidFill>
                  <a:srgbClr val="FFFFFF"/>
                </a:solidFill>
                <a:latin typeface="Roboto"/>
                <a:cs typeface="Roboto"/>
              </a:rPr>
              <a:t>assim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como </a:t>
            </a:r>
            <a:r>
              <a:rPr dirty="0" sz="2950" spc="-35">
                <a:solidFill>
                  <a:srgbClr val="FFFFFF"/>
                </a:solidFill>
                <a:latin typeface="Roboto"/>
                <a:cs typeface="Roboto"/>
              </a:rPr>
              <a:t>arquivos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15">
                <a:solidFill>
                  <a:srgbClr val="FFFFFF"/>
                </a:solidFill>
                <a:latin typeface="Roboto"/>
                <a:cs typeface="Roboto"/>
              </a:rPr>
              <a:t>e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5">
                <a:solidFill>
                  <a:srgbClr val="FFFFFF"/>
                </a:solidFill>
                <a:latin typeface="Roboto"/>
                <a:cs typeface="Roboto"/>
              </a:rPr>
              <a:t>conexões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0">
                <a:solidFill>
                  <a:srgbClr val="FFFFFF"/>
                </a:solidFill>
                <a:latin typeface="Roboto"/>
                <a:cs typeface="Roboto"/>
              </a:rPr>
              <a:t>são </a:t>
            </a:r>
            <a:r>
              <a:rPr dirty="0" sz="2950" spc="-15">
                <a:solidFill>
                  <a:srgbClr val="FFFFFF"/>
                </a:solidFill>
                <a:latin typeface="Roboto"/>
                <a:cs typeface="Roboto"/>
              </a:rPr>
              <a:t> fechados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15">
                <a:solidFill>
                  <a:srgbClr val="FFFFFF"/>
                </a:solidFill>
                <a:latin typeface="Roboto"/>
                <a:cs typeface="Roboto"/>
              </a:rPr>
              <a:t>e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5">
                <a:solidFill>
                  <a:srgbClr val="FFFFFF"/>
                </a:solidFill>
                <a:latin typeface="Roboto"/>
                <a:cs typeface="Roboto"/>
              </a:rPr>
              <a:t>os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30">
                <a:solidFill>
                  <a:srgbClr val="FFFFFF"/>
                </a:solidFill>
                <a:latin typeface="Roboto"/>
                <a:cs typeface="Roboto"/>
              </a:rPr>
              <a:t>outros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5">
                <a:solidFill>
                  <a:srgbClr val="FFFFFF"/>
                </a:solidFill>
                <a:latin typeface="Roboto"/>
                <a:cs typeface="Roboto"/>
              </a:rPr>
              <a:t>recursos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 do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0">
                <a:solidFill>
                  <a:srgbClr val="FFFFFF"/>
                </a:solidFill>
                <a:latin typeface="Roboto"/>
                <a:cs typeface="Roboto"/>
              </a:rPr>
              <a:t>sistema </a:t>
            </a:r>
            <a:r>
              <a:rPr dirty="0" sz="2950" spc="-1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0">
                <a:solidFill>
                  <a:srgbClr val="FFFFFF"/>
                </a:solidFill>
                <a:latin typeface="Roboto"/>
                <a:cs typeface="Roboto"/>
              </a:rPr>
              <a:t>são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5">
                <a:solidFill>
                  <a:srgbClr val="FFFFFF"/>
                </a:solidFill>
                <a:latin typeface="Roboto"/>
                <a:cs typeface="Roboto"/>
              </a:rPr>
              <a:t>liberados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30">
                <a:solidFill>
                  <a:srgbClr val="FFFFFF"/>
                </a:solidFill>
                <a:latin typeface="Roboto"/>
                <a:cs typeface="Roboto"/>
              </a:rPr>
              <a:t>para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30">
                <a:solidFill>
                  <a:srgbClr val="FFFFFF"/>
                </a:solidFill>
                <a:latin typeface="Roboto"/>
                <a:cs typeface="Roboto"/>
              </a:rPr>
              <a:t>outros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0">
                <a:solidFill>
                  <a:srgbClr val="FFFFFF"/>
                </a:solidFill>
                <a:latin typeface="Roboto"/>
                <a:cs typeface="Roboto"/>
              </a:rPr>
              <a:t>processos.</a:t>
            </a:r>
            <a:endParaRPr sz="29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6946" y="1012862"/>
            <a:ext cx="2902585" cy="5892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700" spc="175">
                <a:solidFill>
                  <a:srgbClr val="FFBE40"/>
                </a:solidFill>
              </a:rPr>
              <a:t>C</a:t>
            </a:r>
            <a:r>
              <a:rPr dirty="0" sz="3700" spc="114">
                <a:solidFill>
                  <a:srgbClr val="FFBE40"/>
                </a:solidFill>
              </a:rPr>
              <a:t>O</a:t>
            </a:r>
            <a:r>
              <a:rPr dirty="0" sz="3700" spc="110">
                <a:solidFill>
                  <a:srgbClr val="FFBE40"/>
                </a:solidFill>
              </a:rPr>
              <a:t>N</a:t>
            </a:r>
            <a:r>
              <a:rPr dirty="0" sz="3700" spc="175">
                <a:solidFill>
                  <a:srgbClr val="FFBE40"/>
                </a:solidFill>
              </a:rPr>
              <a:t>C</a:t>
            </a:r>
            <a:r>
              <a:rPr dirty="0" sz="3700" spc="55">
                <a:solidFill>
                  <a:srgbClr val="FFBE40"/>
                </a:solidFill>
              </a:rPr>
              <a:t>L</a:t>
            </a:r>
            <a:r>
              <a:rPr dirty="0" sz="3700">
                <a:solidFill>
                  <a:srgbClr val="FFBE40"/>
                </a:solidFill>
              </a:rPr>
              <a:t>U</a:t>
            </a:r>
            <a:r>
              <a:rPr dirty="0" sz="3700" spc="95">
                <a:solidFill>
                  <a:srgbClr val="FFBE40"/>
                </a:solidFill>
              </a:rPr>
              <a:t>S</a:t>
            </a:r>
            <a:r>
              <a:rPr dirty="0" sz="3700" spc="245">
                <a:solidFill>
                  <a:srgbClr val="FFBE40"/>
                </a:solidFill>
              </a:rPr>
              <a:t>Ã</a:t>
            </a:r>
            <a:r>
              <a:rPr dirty="0" sz="3700" spc="5">
                <a:solidFill>
                  <a:srgbClr val="FFBE40"/>
                </a:solidFill>
              </a:rPr>
              <a:t>O</a:t>
            </a:r>
            <a:endParaRPr sz="3700"/>
          </a:p>
        </p:txBody>
      </p:sp>
      <p:sp>
        <p:nvSpPr>
          <p:cNvPr id="3" name="object 3"/>
          <p:cNvSpPr txBox="1"/>
          <p:nvPr/>
        </p:nvSpPr>
        <p:spPr>
          <a:xfrm>
            <a:off x="336946" y="2838277"/>
            <a:ext cx="17365980" cy="42164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1508760">
              <a:lnSpc>
                <a:spcPct val="116500"/>
              </a:lnSpc>
              <a:spcBef>
                <a:spcPts val="95"/>
              </a:spcBef>
            </a:pPr>
            <a:r>
              <a:rPr dirty="0" sz="2950" spc="70">
                <a:solidFill>
                  <a:srgbClr val="FFFFFF"/>
                </a:solidFill>
                <a:latin typeface="Roboto"/>
                <a:cs typeface="Roboto"/>
              </a:rPr>
              <a:t>A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execução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10">
                <a:solidFill>
                  <a:srgbClr val="FFFFFF"/>
                </a:solidFill>
                <a:latin typeface="Roboto"/>
                <a:cs typeface="Roboto"/>
              </a:rPr>
              <a:t>de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um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programa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5">
                <a:solidFill>
                  <a:srgbClr val="FFFFFF"/>
                </a:solidFill>
                <a:latin typeface="Roboto"/>
                <a:cs typeface="Roboto"/>
              </a:rPr>
              <a:t>envolve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5">
                <a:solidFill>
                  <a:srgbClr val="FFFFFF"/>
                </a:solidFill>
                <a:latin typeface="Roboto"/>
                <a:cs typeface="Roboto"/>
              </a:rPr>
              <a:t>várias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etapas,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desde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a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compilação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5">
                <a:solidFill>
                  <a:srgbClr val="FFFFFF"/>
                </a:solidFill>
                <a:latin typeface="Roboto"/>
                <a:cs typeface="Roboto"/>
              </a:rPr>
              <a:t>ou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5">
                <a:solidFill>
                  <a:srgbClr val="FFFFFF"/>
                </a:solidFill>
                <a:latin typeface="Roboto"/>
                <a:cs typeface="Roboto"/>
              </a:rPr>
              <a:t>interpretação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até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a </a:t>
            </a:r>
            <a:r>
              <a:rPr dirty="0" sz="2950" spc="-71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execução </a:t>
            </a:r>
            <a:r>
              <a:rPr dirty="0" sz="2950" spc="30">
                <a:solidFill>
                  <a:srgbClr val="FFFFFF"/>
                </a:solidFill>
                <a:latin typeface="Roboto"/>
                <a:cs typeface="Roboto"/>
              </a:rPr>
              <a:t>e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liberação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10">
                <a:solidFill>
                  <a:srgbClr val="FFFFFF"/>
                </a:solidFill>
                <a:latin typeface="Roboto"/>
                <a:cs typeface="Roboto"/>
              </a:rPr>
              <a:t>de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recursos,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5">
                <a:solidFill>
                  <a:srgbClr val="FFFFFF"/>
                </a:solidFill>
                <a:latin typeface="Roboto"/>
                <a:cs typeface="Roboto"/>
              </a:rPr>
              <a:t>contando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15">
                <a:solidFill>
                  <a:srgbClr val="FFFFFF"/>
                </a:solidFill>
                <a:latin typeface="Roboto"/>
                <a:cs typeface="Roboto"/>
              </a:rPr>
              <a:t>com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a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coordenação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da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CPU,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memória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30">
                <a:solidFill>
                  <a:srgbClr val="FFFFFF"/>
                </a:solidFill>
                <a:latin typeface="Roboto"/>
                <a:cs typeface="Roboto"/>
              </a:rPr>
              <a:t>e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sistema 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operacional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0">
                <a:solidFill>
                  <a:srgbClr val="FFFFFF"/>
                </a:solidFill>
                <a:latin typeface="Roboto"/>
                <a:cs typeface="Roboto"/>
              </a:rPr>
              <a:t>para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transformar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código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25">
                <a:solidFill>
                  <a:srgbClr val="FFFFFF"/>
                </a:solidFill>
                <a:latin typeface="Roboto"/>
                <a:cs typeface="Roboto"/>
              </a:rPr>
              <a:t>em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ações.</a:t>
            </a:r>
            <a:endParaRPr sz="295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3400">
              <a:latin typeface="Roboto"/>
              <a:cs typeface="Roboto"/>
            </a:endParaRPr>
          </a:p>
          <a:p>
            <a:pPr marL="12700" marR="5080">
              <a:lnSpc>
                <a:spcPct val="116500"/>
              </a:lnSpc>
            </a:pP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CPU,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memória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30">
                <a:solidFill>
                  <a:srgbClr val="FFFFFF"/>
                </a:solidFill>
                <a:latin typeface="Roboto"/>
                <a:cs typeface="Roboto"/>
              </a:rPr>
              <a:t>e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sistema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operacional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0">
                <a:solidFill>
                  <a:srgbClr val="FFFFFF"/>
                </a:solidFill>
                <a:latin typeface="Roboto"/>
                <a:cs typeface="Roboto"/>
              </a:rPr>
              <a:t>trabalham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30">
                <a:solidFill>
                  <a:srgbClr val="FFFFFF"/>
                </a:solidFill>
                <a:latin typeface="Roboto"/>
                <a:cs typeface="Roboto"/>
              </a:rPr>
              <a:t>juntos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0">
                <a:solidFill>
                  <a:srgbClr val="FFFFFF"/>
                </a:solidFill>
                <a:latin typeface="Roboto"/>
                <a:cs typeface="Roboto"/>
              </a:rPr>
              <a:t>para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5">
                <a:solidFill>
                  <a:srgbClr val="FFFFFF"/>
                </a:solidFill>
                <a:latin typeface="Roboto"/>
                <a:cs typeface="Roboto"/>
              </a:rPr>
              <a:t>garantir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a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eficiência,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5">
                <a:solidFill>
                  <a:srgbClr val="FFFFFF"/>
                </a:solidFill>
                <a:latin typeface="Roboto"/>
                <a:cs typeface="Roboto"/>
              </a:rPr>
              <a:t>segurança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30">
                <a:solidFill>
                  <a:srgbClr val="FFFFFF"/>
                </a:solidFill>
                <a:latin typeface="Roboto"/>
                <a:cs typeface="Roboto"/>
              </a:rPr>
              <a:t>e </a:t>
            </a:r>
            <a:r>
              <a:rPr dirty="0" sz="2950" spc="3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multitarefa,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5">
                <a:solidFill>
                  <a:srgbClr val="FFFFFF"/>
                </a:solidFill>
                <a:latin typeface="Roboto"/>
                <a:cs typeface="Roboto"/>
              </a:rPr>
              <a:t>permitindo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que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0">
                <a:solidFill>
                  <a:srgbClr val="FFFFFF"/>
                </a:solidFill>
                <a:latin typeface="Roboto"/>
                <a:cs typeface="Roboto"/>
              </a:rPr>
              <a:t>vários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programas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 operem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simultaneamente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10">
                <a:solidFill>
                  <a:srgbClr val="FFFFFF"/>
                </a:solidFill>
                <a:latin typeface="Roboto"/>
                <a:cs typeface="Roboto"/>
              </a:rPr>
              <a:t>sem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interferências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30">
                <a:solidFill>
                  <a:srgbClr val="FFFFFF"/>
                </a:solidFill>
                <a:latin typeface="Roboto"/>
                <a:cs typeface="Roboto"/>
              </a:rPr>
              <a:t>e </a:t>
            </a:r>
            <a:r>
              <a:rPr dirty="0" sz="2950" spc="3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compreender</a:t>
            </a:r>
            <a:r>
              <a:rPr dirty="0" sz="2950" spc="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5">
                <a:solidFill>
                  <a:srgbClr val="FFFFFF"/>
                </a:solidFill>
                <a:latin typeface="Roboto"/>
                <a:cs typeface="Roboto"/>
              </a:rPr>
              <a:t>esse</a:t>
            </a:r>
            <a:r>
              <a:rPr dirty="0" sz="2950" spc="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processo</a:t>
            </a:r>
            <a:r>
              <a:rPr dirty="0" sz="2950" spc="1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25">
                <a:solidFill>
                  <a:srgbClr val="FFFFFF"/>
                </a:solidFill>
                <a:latin typeface="Roboto"/>
                <a:cs typeface="Roboto"/>
              </a:rPr>
              <a:t>ajuda</a:t>
            </a:r>
            <a:r>
              <a:rPr dirty="0" sz="2950" spc="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a</a:t>
            </a:r>
            <a:r>
              <a:rPr dirty="0" sz="2950" spc="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5">
                <a:solidFill>
                  <a:srgbClr val="FFFFFF"/>
                </a:solidFill>
                <a:latin typeface="Roboto"/>
                <a:cs typeface="Roboto"/>
              </a:rPr>
              <a:t>otimizar</a:t>
            </a:r>
            <a:r>
              <a:rPr dirty="0" sz="2950" spc="15">
                <a:solidFill>
                  <a:srgbClr val="FFFFFF"/>
                </a:solidFill>
                <a:latin typeface="Roboto"/>
                <a:cs typeface="Roboto"/>
              </a:rPr>
              <a:t> o</a:t>
            </a:r>
            <a:r>
              <a:rPr dirty="0" sz="2950" spc="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5">
                <a:solidFill>
                  <a:srgbClr val="FFFFFF"/>
                </a:solidFill>
                <a:latin typeface="Roboto"/>
                <a:cs typeface="Roboto"/>
              </a:rPr>
              <a:t>desenvolvimento</a:t>
            </a:r>
            <a:r>
              <a:rPr dirty="0" sz="2950" spc="10">
                <a:solidFill>
                  <a:srgbClr val="FFFFFF"/>
                </a:solidFill>
                <a:latin typeface="Roboto"/>
                <a:cs typeface="Roboto"/>
              </a:rPr>
              <a:t> de</a:t>
            </a:r>
            <a:r>
              <a:rPr dirty="0" sz="2950" spc="1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>
                <a:solidFill>
                  <a:srgbClr val="FFFFFF"/>
                </a:solidFill>
                <a:latin typeface="Roboto"/>
                <a:cs typeface="Roboto"/>
              </a:rPr>
              <a:t>software</a:t>
            </a:r>
            <a:r>
              <a:rPr dirty="0" sz="2950" spc="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30">
                <a:solidFill>
                  <a:srgbClr val="FFFFFF"/>
                </a:solidFill>
                <a:latin typeface="Roboto"/>
                <a:cs typeface="Roboto"/>
              </a:rPr>
              <a:t>e</a:t>
            </a:r>
            <a:r>
              <a:rPr dirty="0" sz="2950" spc="1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identificar</a:t>
            </a:r>
            <a:r>
              <a:rPr dirty="0" sz="2950" spc="1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10">
                <a:solidFill>
                  <a:srgbClr val="FFFFFF"/>
                </a:solidFill>
                <a:latin typeface="Roboto"/>
                <a:cs typeface="Roboto"/>
              </a:rPr>
              <a:t>problemas</a:t>
            </a:r>
            <a:r>
              <a:rPr dirty="0" sz="2950" spc="10">
                <a:solidFill>
                  <a:srgbClr val="FFFFFF"/>
                </a:solidFill>
                <a:latin typeface="Roboto"/>
                <a:cs typeface="Roboto"/>
              </a:rPr>
              <a:t> de </a:t>
            </a:r>
            <a:r>
              <a:rPr dirty="0" sz="2950" spc="-72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950" spc="-5">
                <a:solidFill>
                  <a:srgbClr val="FFFFFF"/>
                </a:solidFill>
                <a:latin typeface="Roboto"/>
                <a:cs typeface="Roboto"/>
              </a:rPr>
              <a:t>desempenho.</a:t>
            </a:r>
            <a:endParaRPr sz="29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João Vitor</dc:creator>
  <cp:keywords>DAGWMGMEw6c,BAFoRABQyPs</cp:keywords>
  <dc:title>O ciclo de vida de um programa</dc:title>
  <dcterms:created xsi:type="dcterms:W3CDTF">2024-11-11T20:14:36Z</dcterms:created>
  <dcterms:modified xsi:type="dcterms:W3CDTF">2024-11-11T20:14:36Z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2024-11-11T00:00:00Z</vt:filetime>
  </property>
  <property fmtid="{D5CDD505-2E9C-101B-9397-08002B2CF9AE}" pid="3" name="Creator">
    <vt:lpwstr>Canva</vt:lpwstr>
  </property>
  <property fmtid="{D5CDD505-2E9C-101B-9397-08002B2CF9AE}" pid="4" name="LastSaved">
    <vt:filetime>2024-11-11T00:00:00Z</vt:filetime>
  </property>
</Properties>
</file>